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9.jpg" ContentType="image/jpeg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3" r:id="rId1"/>
    <p:sldMasterId id="2147483651" r:id="rId2"/>
    <p:sldMasterId id="2147483655" r:id="rId3"/>
  </p:sldMasterIdLst>
  <p:notesMasterIdLst>
    <p:notesMasterId r:id="rId30"/>
  </p:notesMasterIdLst>
  <p:sldIdLst>
    <p:sldId id="259" r:id="rId4"/>
    <p:sldId id="692" r:id="rId5"/>
    <p:sldId id="683" r:id="rId6"/>
    <p:sldId id="694" r:id="rId7"/>
    <p:sldId id="636" r:id="rId8"/>
    <p:sldId id="616" r:id="rId9"/>
    <p:sldId id="718" r:id="rId10"/>
    <p:sldId id="705" r:id="rId11"/>
    <p:sldId id="696" r:id="rId12"/>
    <p:sldId id="706" r:id="rId13"/>
    <p:sldId id="697" r:id="rId14"/>
    <p:sldId id="707" r:id="rId15"/>
    <p:sldId id="606" r:id="rId16"/>
    <p:sldId id="720" r:id="rId17"/>
    <p:sldId id="709" r:id="rId18"/>
    <p:sldId id="700" r:id="rId19"/>
    <p:sldId id="714" r:id="rId20"/>
    <p:sldId id="710" r:id="rId21"/>
    <p:sldId id="716" r:id="rId22"/>
    <p:sldId id="723" r:id="rId23"/>
    <p:sldId id="715" r:id="rId24"/>
    <p:sldId id="711" r:id="rId25"/>
    <p:sldId id="712" r:id="rId26"/>
    <p:sldId id="722" r:id="rId27"/>
    <p:sldId id="717" r:id="rId28"/>
    <p:sldId id="678" r:id="rId29"/>
  </p:sldIdLst>
  <p:sldSz cx="10080625" cy="7561263"/>
  <p:notesSz cx="7099300" cy="10234613"/>
  <p:defaultTextStyle>
    <a:defPPr>
      <a:defRPr lang="de-DE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9">
          <p15:clr>
            <a:srgbClr val="A4A3A4"/>
          </p15:clr>
        </p15:guide>
        <p15:guide id="2" pos="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94C11C"/>
    <a:srgbClr val="E6E4E4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5706" autoAdjust="0"/>
  </p:normalViewPr>
  <p:slideViewPr>
    <p:cSldViewPr snapToGrid="0" snapToObjects="1">
      <p:cViewPr varScale="1">
        <p:scale>
          <a:sx n="105" d="100"/>
          <a:sy n="105" d="100"/>
        </p:scale>
        <p:origin x="336" y="184"/>
      </p:cViewPr>
      <p:guideLst>
        <p:guide orient="horz" pos="1859"/>
        <p:guide pos="309"/>
      </p:guideLst>
    </p:cSldViewPr>
  </p:slideViewPr>
  <p:outlineViewPr>
    <p:cViewPr>
      <p:scale>
        <a:sx n="33" d="100"/>
        <a:sy n="33" d="100"/>
      </p:scale>
      <p:origin x="0" y="2586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FA8E557-1214-493F-AA97-E347ADB41FD7}" type="presOf" srcId="{4AA8D129-0D07-405A-907B-0D6EDF07E71D}" destId="{91B64156-D3F9-471C-9F32-8574D5AF32B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DE5DEF4-0B43-3543-A304-9BE5CCC65296}">
      <dgm:prSet custT="1"/>
      <dgm:spPr/>
      <dgm:t>
        <a:bodyPr/>
        <a:lstStyle/>
        <a:p>
          <a:pPr>
            <a:buNone/>
          </a:pPr>
          <a:r>
            <a:rPr lang="de-DE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Stimmungsbild</a:t>
          </a:r>
        </a:p>
        <a:p>
          <a:pPr>
            <a:buNone/>
          </a:pPr>
          <a:r>
            <a:rPr lang="de-DE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Wie ist es Ihnen bei dieser Aufgabe ergangen? </a:t>
          </a:r>
        </a:p>
      </dgm:t>
    </dgm:pt>
    <dgm:pt modelId="{B5FD2235-80E2-C74B-8F54-FF9906D3ECAC}" type="parTrans" cxnId="{C49F4F1B-8BEC-A842-8637-E267F8F624CF}">
      <dgm:prSet/>
      <dgm:spPr/>
      <dgm:t>
        <a:bodyPr/>
        <a:lstStyle/>
        <a:p>
          <a:endParaRPr lang="de-DE"/>
        </a:p>
      </dgm:t>
    </dgm:pt>
    <dgm:pt modelId="{651B2E24-39BA-794C-A4A6-55FEBC5B5048}" type="sibTrans" cxnId="{C49F4F1B-8BEC-A842-8637-E267F8F624CF}">
      <dgm:prSet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BC7E4F-987E-4F46-B38A-58A3A7D21524}" type="pres">
      <dgm:prSet presAssocID="{1DE5DEF4-0B43-3543-A304-9BE5CCC65296}" presName="hierRoot1" presStyleCnt="0"/>
      <dgm:spPr/>
    </dgm:pt>
    <dgm:pt modelId="{9A3A4C25-851A-B74F-8A58-C6DB07CFD68A}" type="pres">
      <dgm:prSet presAssocID="{1DE5DEF4-0B43-3543-A304-9BE5CCC65296}" presName="composite" presStyleCnt="0"/>
      <dgm:spPr/>
    </dgm:pt>
    <dgm:pt modelId="{9CCB974A-D31E-9C4F-A4CD-5C9CCC6A9B7C}" type="pres">
      <dgm:prSet presAssocID="{1DE5DEF4-0B43-3543-A304-9BE5CCC65296}" presName="background" presStyleLbl="node0" presStyleIdx="0" presStyleCnt="1"/>
      <dgm:spPr/>
    </dgm:pt>
    <dgm:pt modelId="{556C2902-4DC0-4C4D-878B-0F05B9D79FF5}" type="pres">
      <dgm:prSet presAssocID="{1DE5DEF4-0B43-3543-A304-9BE5CCC65296}" presName="text" presStyleLbl="fgAcc0" presStyleIdx="0" presStyleCnt="1" custScaleX="401286" custScaleY="1143076" custLinFactNeighborX="-33284" custLinFactNeighborY="-29328">
        <dgm:presLayoutVars>
          <dgm:chPref val="3"/>
        </dgm:presLayoutVars>
      </dgm:prSet>
      <dgm:spPr/>
    </dgm:pt>
    <dgm:pt modelId="{7319F7C5-7B5A-8F47-933F-49CAC3DED84F}" type="pres">
      <dgm:prSet presAssocID="{1DE5DEF4-0B43-3543-A304-9BE5CCC65296}" presName="hierChild2" presStyleCnt="0"/>
      <dgm:spPr/>
    </dgm:pt>
  </dgm:ptLst>
  <dgm:cxnLst>
    <dgm:cxn modelId="{C49F4F1B-8BEC-A842-8637-E267F8F624CF}" srcId="{4AA8D129-0D07-405A-907B-0D6EDF07E71D}" destId="{1DE5DEF4-0B43-3543-A304-9BE5CCC65296}" srcOrd="0" destOrd="0" parTransId="{B5FD2235-80E2-C74B-8F54-FF9906D3ECAC}" sibTransId="{651B2E24-39BA-794C-A4A6-55FEBC5B5048}"/>
    <dgm:cxn modelId="{4E6EF0B1-DDFD-4C40-A447-AE93CE970AB9}" type="presOf" srcId="{1DE5DEF4-0B43-3543-A304-9BE5CCC65296}" destId="{556C2902-4DC0-4C4D-878B-0F05B9D79FF5}" srcOrd="0" destOrd="0" presId="urn:microsoft.com/office/officeart/2005/8/layout/hierarchy1"/>
    <dgm:cxn modelId="{5220A7E4-7D22-4631-86ED-C5B5F40F18BC}" type="presOf" srcId="{4AA8D129-0D07-405A-907B-0D6EDF07E71D}" destId="{91B64156-D3F9-471C-9F32-8574D5AF32BE}" srcOrd="0" destOrd="0" presId="urn:microsoft.com/office/officeart/2005/8/layout/hierarchy1"/>
    <dgm:cxn modelId="{9E0EE528-1C9D-9C48-BFD4-3AF68FA6419C}" type="presParOf" srcId="{91B64156-D3F9-471C-9F32-8574D5AF32BE}" destId="{70BC7E4F-987E-4F46-B38A-58A3A7D21524}" srcOrd="0" destOrd="0" presId="urn:microsoft.com/office/officeart/2005/8/layout/hierarchy1"/>
    <dgm:cxn modelId="{BA15432C-71D6-D647-BB7A-464FF1770DAB}" type="presParOf" srcId="{70BC7E4F-987E-4F46-B38A-58A3A7D21524}" destId="{9A3A4C25-851A-B74F-8A58-C6DB07CFD68A}" srcOrd="0" destOrd="0" presId="urn:microsoft.com/office/officeart/2005/8/layout/hierarchy1"/>
    <dgm:cxn modelId="{450AB11C-0F9D-1F4D-B6AE-A007151326CE}" type="presParOf" srcId="{9A3A4C25-851A-B74F-8A58-C6DB07CFD68A}" destId="{9CCB974A-D31E-9C4F-A4CD-5C9CCC6A9B7C}" srcOrd="0" destOrd="0" presId="urn:microsoft.com/office/officeart/2005/8/layout/hierarchy1"/>
    <dgm:cxn modelId="{1A949CD6-9F1A-DF4D-A1D9-B4813AE2B4D4}" type="presParOf" srcId="{9A3A4C25-851A-B74F-8A58-C6DB07CFD68A}" destId="{556C2902-4DC0-4C4D-878B-0F05B9D79FF5}" srcOrd="1" destOrd="0" presId="urn:microsoft.com/office/officeart/2005/8/layout/hierarchy1"/>
    <dgm:cxn modelId="{E79DAC19-62F4-5D42-B2C0-8C272BD4CBC9}" type="presParOf" srcId="{70BC7E4F-987E-4F46-B38A-58A3A7D21524}" destId="{7319F7C5-7B5A-8F47-933F-49CAC3DED8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4BBD62A-54B0-2144-AD9E-E4991A888E9E}">
      <dgm:prSet custT="1"/>
      <dgm:spPr/>
      <dgm:t>
        <a:bodyPr/>
        <a:lstStyle/>
        <a:p>
          <a:pPr>
            <a:buNone/>
          </a:pPr>
          <a:r>
            <a:rPr lang="de-DE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1) Schreiben Sie bitte zu Ihrer </a:t>
          </a:r>
          <a:r>
            <a:rPr lang="de-DE" sz="2000" baseline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Lieblingstätigkeit 5 Verben auf </a:t>
          </a:r>
        </a:p>
        <a:p>
          <a:pPr>
            <a:buNone/>
          </a:pPr>
          <a:r>
            <a:rPr lang="de-DE" sz="20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Hilfsfrage dazu: Was unternehme ich gerne, was sind meine Hobbys etc</a:t>
          </a:r>
          <a:r>
            <a:rPr lang="de-DE" sz="2000" dirty="0"/>
            <a:t>.</a:t>
          </a:r>
          <a:endParaRPr lang="de-DE" sz="20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D4FDCA80-5D6E-0F46-995D-ED437A7112DB}" type="parTrans" cxnId="{41607E77-07D7-ED47-BDA0-A62F0C4F9A7A}">
      <dgm:prSet/>
      <dgm:spPr/>
      <dgm:t>
        <a:bodyPr/>
        <a:lstStyle/>
        <a:p>
          <a:endParaRPr lang="de-DE"/>
        </a:p>
      </dgm:t>
    </dgm:pt>
    <dgm:pt modelId="{569ACE7E-36DD-5A40-8166-5731635366C7}" type="sibTrans" cxnId="{41607E77-07D7-ED47-BDA0-A62F0C4F9A7A}">
      <dgm:prSet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1C4B60-212F-5141-B6BF-76D7A3C2410B}" type="pres">
      <dgm:prSet presAssocID="{34BBD62A-54B0-2144-AD9E-E4991A888E9E}" presName="hierRoot1" presStyleCnt="0"/>
      <dgm:spPr/>
    </dgm:pt>
    <dgm:pt modelId="{6A82880F-D22E-E647-A200-2EFE88541D8A}" type="pres">
      <dgm:prSet presAssocID="{34BBD62A-54B0-2144-AD9E-E4991A888E9E}" presName="composite" presStyleCnt="0"/>
      <dgm:spPr/>
    </dgm:pt>
    <dgm:pt modelId="{BEBB8299-7E6F-0647-B3E2-D219B047AB5A}" type="pres">
      <dgm:prSet presAssocID="{34BBD62A-54B0-2144-AD9E-E4991A888E9E}" presName="background" presStyleLbl="node0" presStyleIdx="0" presStyleCnt="1"/>
      <dgm:spPr/>
    </dgm:pt>
    <dgm:pt modelId="{62F628EE-BAF1-AD44-8C05-7E6E63A3E853}" type="pres">
      <dgm:prSet presAssocID="{34BBD62A-54B0-2144-AD9E-E4991A888E9E}" presName="text" presStyleLbl="fgAcc0" presStyleIdx="0" presStyleCnt="1" custLinFactNeighborX="-42674" custLinFactNeighborY="-40640">
        <dgm:presLayoutVars>
          <dgm:chPref val="3"/>
        </dgm:presLayoutVars>
      </dgm:prSet>
      <dgm:spPr/>
    </dgm:pt>
    <dgm:pt modelId="{7F097639-A11E-CF4C-9308-B4F7160F66D4}" type="pres">
      <dgm:prSet presAssocID="{34BBD62A-54B0-2144-AD9E-E4991A888E9E}" presName="hierChild2" presStyleCnt="0"/>
      <dgm:spPr/>
    </dgm:pt>
  </dgm:ptLst>
  <dgm:cxnLst>
    <dgm:cxn modelId="{41607E77-07D7-ED47-BDA0-A62F0C4F9A7A}" srcId="{4AA8D129-0D07-405A-907B-0D6EDF07E71D}" destId="{34BBD62A-54B0-2144-AD9E-E4991A888E9E}" srcOrd="0" destOrd="0" parTransId="{D4FDCA80-5D6E-0F46-995D-ED437A7112DB}" sibTransId="{569ACE7E-36DD-5A40-8166-5731635366C7}"/>
    <dgm:cxn modelId="{A9BC1CCD-CF38-4E83-A52B-D568E4EDA9BE}" type="presOf" srcId="{4AA8D129-0D07-405A-907B-0D6EDF07E71D}" destId="{91B64156-D3F9-471C-9F32-8574D5AF32BE}" srcOrd="0" destOrd="0" presId="urn:microsoft.com/office/officeart/2005/8/layout/hierarchy1"/>
    <dgm:cxn modelId="{F77FECE8-96FF-7941-9208-AFE2A46D1C42}" type="presOf" srcId="{34BBD62A-54B0-2144-AD9E-E4991A888E9E}" destId="{62F628EE-BAF1-AD44-8C05-7E6E63A3E853}" srcOrd="0" destOrd="0" presId="urn:microsoft.com/office/officeart/2005/8/layout/hierarchy1"/>
    <dgm:cxn modelId="{C8AEB4A9-55CF-484F-B267-DC5C14940353}" type="presParOf" srcId="{91B64156-D3F9-471C-9F32-8574D5AF32BE}" destId="{791C4B60-212F-5141-B6BF-76D7A3C2410B}" srcOrd="0" destOrd="0" presId="urn:microsoft.com/office/officeart/2005/8/layout/hierarchy1"/>
    <dgm:cxn modelId="{D20E13ED-06AE-2342-B5EA-4E5BF3BCE7C8}" type="presParOf" srcId="{791C4B60-212F-5141-B6BF-76D7A3C2410B}" destId="{6A82880F-D22E-E647-A200-2EFE88541D8A}" srcOrd="0" destOrd="0" presId="urn:microsoft.com/office/officeart/2005/8/layout/hierarchy1"/>
    <dgm:cxn modelId="{7A156D76-0DB5-2446-B328-372CC8FEE89A}" type="presParOf" srcId="{6A82880F-D22E-E647-A200-2EFE88541D8A}" destId="{BEBB8299-7E6F-0647-B3E2-D219B047AB5A}" srcOrd="0" destOrd="0" presId="urn:microsoft.com/office/officeart/2005/8/layout/hierarchy1"/>
    <dgm:cxn modelId="{F8178808-4DC9-634E-B6A5-D27B4F448479}" type="presParOf" srcId="{6A82880F-D22E-E647-A200-2EFE88541D8A}" destId="{62F628EE-BAF1-AD44-8C05-7E6E63A3E853}" srcOrd="1" destOrd="0" presId="urn:microsoft.com/office/officeart/2005/8/layout/hierarchy1"/>
    <dgm:cxn modelId="{64038A8D-57D5-C14C-BB15-3282D3517B45}" type="presParOf" srcId="{791C4B60-212F-5141-B6BF-76D7A3C2410B}" destId="{7F097639-A11E-CF4C-9308-B4F7160F66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DE5DEF4-0B43-3543-A304-9BE5CCC65296}">
      <dgm:prSet custT="1"/>
      <dgm:spPr/>
      <dgm:t>
        <a:bodyPr/>
        <a:lstStyle/>
        <a:p>
          <a:pPr>
            <a:buNone/>
          </a:pPr>
          <a:r>
            <a:rPr lang="de-DE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Wie</a:t>
          </a:r>
          <a:r>
            <a:rPr lang="de-DE" sz="2400" baseline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sind Sie strategisch vorgegangen in Schritt 4? </a:t>
          </a:r>
        </a:p>
        <a:p>
          <a:pPr>
            <a:buNone/>
          </a:pPr>
          <a:r>
            <a:rPr lang="de-DE" sz="2400" baseline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Bezug zu den Schreibmodellen/</a:t>
          </a:r>
        </a:p>
        <a:p>
          <a:pPr>
            <a:buNone/>
          </a:pPr>
          <a:r>
            <a:rPr lang="de-DE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Schreibstrategie </a:t>
          </a:r>
        </a:p>
      </dgm:t>
    </dgm:pt>
    <dgm:pt modelId="{B5FD2235-80E2-C74B-8F54-FF9906D3ECAC}" type="parTrans" cxnId="{C49F4F1B-8BEC-A842-8637-E267F8F624CF}">
      <dgm:prSet/>
      <dgm:spPr/>
      <dgm:t>
        <a:bodyPr/>
        <a:lstStyle/>
        <a:p>
          <a:endParaRPr lang="de-DE"/>
        </a:p>
      </dgm:t>
    </dgm:pt>
    <dgm:pt modelId="{651B2E24-39BA-794C-A4A6-55FEBC5B5048}" type="sibTrans" cxnId="{C49F4F1B-8BEC-A842-8637-E267F8F624CF}">
      <dgm:prSet/>
      <dgm:spPr/>
      <dgm:t>
        <a:bodyPr/>
        <a:lstStyle/>
        <a:p>
          <a:endParaRPr lang="de-DE"/>
        </a:p>
      </dgm:t>
    </dgm:pt>
    <dgm:pt modelId="{7EEFB46A-BE1E-BC4D-9635-7DAD3E8DB02E}">
      <dgm:prSet/>
      <dgm:spPr/>
      <dgm:t>
        <a:bodyPr/>
        <a:lstStyle/>
        <a:p>
          <a:pPr>
            <a:buNone/>
          </a:pPr>
          <a:endParaRPr lang="de-DE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gm:t>
    </dgm:pt>
    <dgm:pt modelId="{1227E587-29E3-9942-B02D-DEBADB232528}" type="parTrans" cxnId="{6210B13C-F747-A94E-A119-66537E8225F2}">
      <dgm:prSet/>
      <dgm:spPr/>
      <dgm:t>
        <a:bodyPr/>
        <a:lstStyle/>
        <a:p>
          <a:endParaRPr lang="de-DE"/>
        </a:p>
      </dgm:t>
    </dgm:pt>
    <dgm:pt modelId="{F7BB8FA4-E533-704D-A4BB-BA38CC1E98DD}" type="sibTrans" cxnId="{6210B13C-F747-A94E-A119-66537E8225F2}">
      <dgm:prSet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BC7E4F-987E-4F46-B38A-58A3A7D21524}" type="pres">
      <dgm:prSet presAssocID="{1DE5DEF4-0B43-3543-A304-9BE5CCC65296}" presName="hierRoot1" presStyleCnt="0"/>
      <dgm:spPr/>
    </dgm:pt>
    <dgm:pt modelId="{9A3A4C25-851A-B74F-8A58-C6DB07CFD68A}" type="pres">
      <dgm:prSet presAssocID="{1DE5DEF4-0B43-3543-A304-9BE5CCC65296}" presName="composite" presStyleCnt="0"/>
      <dgm:spPr/>
    </dgm:pt>
    <dgm:pt modelId="{9CCB974A-D31E-9C4F-A4CD-5C9CCC6A9B7C}" type="pres">
      <dgm:prSet presAssocID="{1DE5DEF4-0B43-3543-A304-9BE5CCC65296}" presName="background" presStyleLbl="node0" presStyleIdx="0" presStyleCnt="2"/>
      <dgm:spPr/>
    </dgm:pt>
    <dgm:pt modelId="{556C2902-4DC0-4C4D-878B-0F05B9D79FF5}" type="pres">
      <dgm:prSet presAssocID="{1DE5DEF4-0B43-3543-A304-9BE5CCC65296}" presName="text" presStyleLbl="fgAcc0" presStyleIdx="0" presStyleCnt="2" custScaleX="544591" custScaleY="1143076" custLinFactNeighborX="-22173" custLinFactNeighborY="-11393">
        <dgm:presLayoutVars>
          <dgm:chPref val="3"/>
        </dgm:presLayoutVars>
      </dgm:prSet>
      <dgm:spPr/>
    </dgm:pt>
    <dgm:pt modelId="{7319F7C5-7B5A-8F47-933F-49CAC3DED84F}" type="pres">
      <dgm:prSet presAssocID="{1DE5DEF4-0B43-3543-A304-9BE5CCC65296}" presName="hierChild2" presStyleCnt="0"/>
      <dgm:spPr/>
    </dgm:pt>
    <dgm:pt modelId="{7642BEF8-EC1D-2C44-A0DF-B54A9142DB0B}" type="pres">
      <dgm:prSet presAssocID="{7EEFB46A-BE1E-BC4D-9635-7DAD3E8DB02E}" presName="hierRoot1" presStyleCnt="0"/>
      <dgm:spPr/>
    </dgm:pt>
    <dgm:pt modelId="{4F2A0236-556D-1C4D-9379-F681311B05EA}" type="pres">
      <dgm:prSet presAssocID="{7EEFB46A-BE1E-BC4D-9635-7DAD3E8DB02E}" presName="composite" presStyleCnt="0"/>
      <dgm:spPr/>
    </dgm:pt>
    <dgm:pt modelId="{FCCCF689-B4C9-3145-B4B4-4FCEB3FC76ED}" type="pres">
      <dgm:prSet presAssocID="{7EEFB46A-BE1E-BC4D-9635-7DAD3E8DB02E}" presName="background" presStyleLbl="node0" presStyleIdx="1" presStyleCnt="2"/>
      <dgm:spPr/>
    </dgm:pt>
    <dgm:pt modelId="{B9D31F03-A74B-9146-9BF4-E7152433A692}" type="pres">
      <dgm:prSet presAssocID="{7EEFB46A-BE1E-BC4D-9635-7DAD3E8DB02E}" presName="text" presStyleLbl="fgAcc0" presStyleIdx="1" presStyleCnt="2" custScaleX="544591" custScaleY="1143076" custLinFactNeighborX="77878" custLinFactNeighborY="-11393">
        <dgm:presLayoutVars>
          <dgm:chPref val="3"/>
        </dgm:presLayoutVars>
      </dgm:prSet>
      <dgm:spPr/>
    </dgm:pt>
    <dgm:pt modelId="{C901ECE9-D6BE-6A46-9A06-F69B41866334}" type="pres">
      <dgm:prSet presAssocID="{7EEFB46A-BE1E-BC4D-9635-7DAD3E8DB02E}" presName="hierChild2" presStyleCnt="0"/>
      <dgm:spPr/>
    </dgm:pt>
  </dgm:ptLst>
  <dgm:cxnLst>
    <dgm:cxn modelId="{C49F4F1B-8BEC-A842-8637-E267F8F624CF}" srcId="{4AA8D129-0D07-405A-907B-0D6EDF07E71D}" destId="{1DE5DEF4-0B43-3543-A304-9BE5CCC65296}" srcOrd="0" destOrd="0" parTransId="{B5FD2235-80E2-C74B-8F54-FF9906D3ECAC}" sibTransId="{651B2E24-39BA-794C-A4A6-55FEBC5B5048}"/>
    <dgm:cxn modelId="{6210B13C-F747-A94E-A119-66537E8225F2}" srcId="{4AA8D129-0D07-405A-907B-0D6EDF07E71D}" destId="{7EEFB46A-BE1E-BC4D-9635-7DAD3E8DB02E}" srcOrd="1" destOrd="0" parTransId="{1227E587-29E3-9942-B02D-DEBADB232528}" sibTransId="{F7BB8FA4-E533-704D-A4BB-BA38CC1E98DD}"/>
    <dgm:cxn modelId="{D69B0473-22F6-3B4A-B260-3D8DA0A9A1E0}" type="presOf" srcId="{7EEFB46A-BE1E-BC4D-9635-7DAD3E8DB02E}" destId="{B9D31F03-A74B-9146-9BF4-E7152433A692}" srcOrd="0" destOrd="0" presId="urn:microsoft.com/office/officeart/2005/8/layout/hierarchy1"/>
    <dgm:cxn modelId="{4E6EF0B1-DDFD-4C40-A447-AE93CE970AB9}" type="presOf" srcId="{1DE5DEF4-0B43-3543-A304-9BE5CCC65296}" destId="{556C2902-4DC0-4C4D-878B-0F05B9D79FF5}" srcOrd="0" destOrd="0" presId="urn:microsoft.com/office/officeart/2005/8/layout/hierarchy1"/>
    <dgm:cxn modelId="{5220A7E4-7D22-4631-86ED-C5B5F40F18BC}" type="presOf" srcId="{4AA8D129-0D07-405A-907B-0D6EDF07E71D}" destId="{91B64156-D3F9-471C-9F32-8574D5AF32BE}" srcOrd="0" destOrd="0" presId="urn:microsoft.com/office/officeart/2005/8/layout/hierarchy1"/>
    <dgm:cxn modelId="{9E0EE528-1C9D-9C48-BFD4-3AF68FA6419C}" type="presParOf" srcId="{91B64156-D3F9-471C-9F32-8574D5AF32BE}" destId="{70BC7E4F-987E-4F46-B38A-58A3A7D21524}" srcOrd="0" destOrd="0" presId="urn:microsoft.com/office/officeart/2005/8/layout/hierarchy1"/>
    <dgm:cxn modelId="{BA15432C-71D6-D647-BB7A-464FF1770DAB}" type="presParOf" srcId="{70BC7E4F-987E-4F46-B38A-58A3A7D21524}" destId="{9A3A4C25-851A-B74F-8A58-C6DB07CFD68A}" srcOrd="0" destOrd="0" presId="urn:microsoft.com/office/officeart/2005/8/layout/hierarchy1"/>
    <dgm:cxn modelId="{450AB11C-0F9D-1F4D-B6AE-A007151326CE}" type="presParOf" srcId="{9A3A4C25-851A-B74F-8A58-C6DB07CFD68A}" destId="{9CCB974A-D31E-9C4F-A4CD-5C9CCC6A9B7C}" srcOrd="0" destOrd="0" presId="urn:microsoft.com/office/officeart/2005/8/layout/hierarchy1"/>
    <dgm:cxn modelId="{1A949CD6-9F1A-DF4D-A1D9-B4813AE2B4D4}" type="presParOf" srcId="{9A3A4C25-851A-B74F-8A58-C6DB07CFD68A}" destId="{556C2902-4DC0-4C4D-878B-0F05B9D79FF5}" srcOrd="1" destOrd="0" presId="urn:microsoft.com/office/officeart/2005/8/layout/hierarchy1"/>
    <dgm:cxn modelId="{E79DAC19-62F4-5D42-B2C0-8C272BD4CBC9}" type="presParOf" srcId="{70BC7E4F-987E-4F46-B38A-58A3A7D21524}" destId="{7319F7C5-7B5A-8F47-933F-49CAC3DED84F}" srcOrd="1" destOrd="0" presId="urn:microsoft.com/office/officeart/2005/8/layout/hierarchy1"/>
    <dgm:cxn modelId="{7E0F5213-9D3C-9D45-B76B-5E6986AE1410}" type="presParOf" srcId="{91B64156-D3F9-471C-9F32-8574D5AF32BE}" destId="{7642BEF8-EC1D-2C44-A0DF-B54A9142DB0B}" srcOrd="1" destOrd="0" presId="urn:microsoft.com/office/officeart/2005/8/layout/hierarchy1"/>
    <dgm:cxn modelId="{2234B9AB-2937-F647-9A70-9E28477FC1CF}" type="presParOf" srcId="{7642BEF8-EC1D-2C44-A0DF-B54A9142DB0B}" destId="{4F2A0236-556D-1C4D-9379-F681311B05EA}" srcOrd="0" destOrd="0" presId="urn:microsoft.com/office/officeart/2005/8/layout/hierarchy1"/>
    <dgm:cxn modelId="{DCD48C21-92BA-E34B-B035-F6253BE42971}" type="presParOf" srcId="{4F2A0236-556D-1C4D-9379-F681311B05EA}" destId="{FCCCF689-B4C9-3145-B4B4-4FCEB3FC76ED}" srcOrd="0" destOrd="0" presId="urn:microsoft.com/office/officeart/2005/8/layout/hierarchy1"/>
    <dgm:cxn modelId="{753012AC-467A-AC4E-B126-D1646C7FC666}" type="presParOf" srcId="{4F2A0236-556D-1C4D-9379-F681311B05EA}" destId="{B9D31F03-A74B-9146-9BF4-E7152433A692}" srcOrd="1" destOrd="0" presId="urn:microsoft.com/office/officeart/2005/8/layout/hierarchy1"/>
    <dgm:cxn modelId="{BD2AE361-4044-5040-9C9B-3778577B35F2}" type="presParOf" srcId="{7642BEF8-EC1D-2C44-A0DF-B54A9142DB0B}" destId="{C901ECE9-D6BE-6A46-9A06-F69B4186633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A8D129-0D07-405A-907B-0D6EDF07E7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1B64156-D3F9-471C-9F32-8574D5AF32BE}" type="pres">
      <dgm:prSet presAssocID="{4AA8D129-0D07-405A-907B-0D6EDF07E7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7FA8E557-1214-493F-AA97-E347ADB41FD7}" type="presOf" srcId="{4AA8D129-0D07-405A-907B-0D6EDF07E71D}" destId="{91B64156-D3F9-471C-9F32-8574D5AF32B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B974A-D31E-9C4F-A4CD-5C9CCC6A9B7C}">
      <dsp:nvSpPr>
        <dsp:cNvPr id="0" name=""/>
        <dsp:cNvSpPr/>
      </dsp:nvSpPr>
      <dsp:spPr>
        <a:xfrm>
          <a:off x="2644604" y="-64801"/>
          <a:ext cx="2463514" cy="445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C2902-4DC0-4C4D-878B-0F05B9D79FF5}">
      <dsp:nvSpPr>
        <dsp:cNvPr id="0" name=""/>
        <dsp:cNvSpPr/>
      </dsp:nvSpPr>
      <dsp:spPr>
        <a:xfrm>
          <a:off x="2712816" y="0"/>
          <a:ext cx="2463514" cy="445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Stimmungsbild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Wie ist es Ihnen bei dieser Aufgabe ergangen? </a:t>
          </a:r>
        </a:p>
      </dsp:txBody>
      <dsp:txXfrm>
        <a:off x="2784970" y="72154"/>
        <a:ext cx="2319206" cy="431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B8299-7E6F-0647-B3E2-D219B047AB5A}">
      <dsp:nvSpPr>
        <dsp:cNvPr id="0" name=""/>
        <dsp:cNvSpPr/>
      </dsp:nvSpPr>
      <dsp:spPr>
        <a:xfrm>
          <a:off x="-11060" y="-371722"/>
          <a:ext cx="3521581" cy="2236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628EE-BAF1-AD44-8C05-7E6E63A3E853}">
      <dsp:nvSpPr>
        <dsp:cNvPr id="0" name=""/>
        <dsp:cNvSpPr/>
      </dsp:nvSpPr>
      <dsp:spPr>
        <a:xfrm>
          <a:off x="380226" y="0"/>
          <a:ext cx="3521581" cy="2236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1) Schreiben Sie bitte zu Ihrer </a:t>
          </a:r>
          <a:r>
            <a:rPr lang="de-DE" sz="2000" kern="1200" baseline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Lieblingstätigkeit 5 Verben auf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Hilfsfrage dazu: Was unternehme ich gerne, was sind meine Hobbys etc</a:t>
          </a:r>
          <a:r>
            <a:rPr lang="de-DE" sz="2000" kern="1200" dirty="0"/>
            <a:t>.</a:t>
          </a:r>
          <a:endParaRPr lang="de-DE" sz="20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445722" y="65496"/>
        <a:ext cx="3390589" cy="2105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B974A-D31E-9C4F-A4CD-5C9CCC6A9B7C}">
      <dsp:nvSpPr>
        <dsp:cNvPr id="0" name=""/>
        <dsp:cNvSpPr/>
      </dsp:nvSpPr>
      <dsp:spPr>
        <a:xfrm>
          <a:off x="533090" y="-41856"/>
          <a:ext cx="3343270" cy="445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C2902-4DC0-4C4D-878B-0F05B9D79FF5}">
      <dsp:nvSpPr>
        <dsp:cNvPr id="0" name=""/>
        <dsp:cNvSpPr/>
      </dsp:nvSpPr>
      <dsp:spPr>
        <a:xfrm>
          <a:off x="601302" y="22944"/>
          <a:ext cx="3343270" cy="445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Wie</a:t>
          </a:r>
          <a:r>
            <a:rPr lang="de-DE" sz="2400" kern="1200" baseline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 sind Sie strategisch vorgegangen in Schritt 4?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baseline="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Bezug zu den Schreibmodellen/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rPr>
            <a:t>Schreibstrategie </a:t>
          </a:r>
        </a:p>
      </dsp:txBody>
      <dsp:txXfrm>
        <a:off x="699223" y="120865"/>
        <a:ext cx="3147428" cy="4260206"/>
      </dsp:txXfrm>
    </dsp:sp>
    <dsp:sp modelId="{FCCCF689-B4C9-3145-B4B4-4FCEB3FC76ED}">
      <dsp:nvSpPr>
        <dsp:cNvPr id="0" name=""/>
        <dsp:cNvSpPr/>
      </dsp:nvSpPr>
      <dsp:spPr>
        <a:xfrm>
          <a:off x="4627002" y="-41856"/>
          <a:ext cx="3343270" cy="445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31F03-A74B-9146-9BF4-E7152433A692}">
      <dsp:nvSpPr>
        <dsp:cNvPr id="0" name=""/>
        <dsp:cNvSpPr/>
      </dsp:nvSpPr>
      <dsp:spPr>
        <a:xfrm>
          <a:off x="4695214" y="22944"/>
          <a:ext cx="3343270" cy="445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6500" kern="1200" dirty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dsp:txBody>
      <dsp:txXfrm>
        <a:off x="4793135" y="120865"/>
        <a:ext cx="3147428" cy="4260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4C8A77F-3D00-445F-B220-9D8F98DF2D8C}" type="datetimeFigureOut">
              <a:rPr lang="de-DE" smtClean="0"/>
              <a:pPr/>
              <a:t>03.07.26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FF142B0-932D-45B5-941B-F78BA9A0660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14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8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145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939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687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3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25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43BCF-E2DA-E48B-DC5D-09156EF1A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9B023A9-3924-FE54-1F7B-F3F5794F1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318EAF9-04B4-7CFA-423C-EBECDE32BA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F4C311-922D-0CB8-1C26-464B8C348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56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5442C-59BD-24E5-278D-39913709A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998F7E-60CC-D596-D229-653725D45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03E5A35-B79E-CF38-E426-C6661E7507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30CF7E-F793-D942-FF28-309AAEE04C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42B0-932D-45B5-941B-F78BA9A0660B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18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4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  <a:prstGeom prst="rect">
            <a:avLst/>
          </a:prstGeom>
        </p:spPr>
        <p:txBody>
          <a:bodyPr lIns="100803" tIns="50402" rIns="100803" bIns="50402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4031" y="1764295"/>
            <a:ext cx="9072563" cy="4990084"/>
          </a:xfrm>
          <a:prstGeom prst="rect">
            <a:avLst/>
          </a:prstGeom>
        </p:spPr>
        <p:txBody>
          <a:bodyPr lIns="100803" tIns="50402" rIns="100803" bIns="50402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04031" y="7008171"/>
            <a:ext cx="2352146" cy="402567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6677CF8E-93FF-41DB-BFCB-AB536FA4225B}" type="datetimeFigureOut">
              <a:rPr lang="de-DE" smtClean="0"/>
              <a:pPr/>
              <a:t>03.07.26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214" y="7008171"/>
            <a:ext cx="3192198" cy="402567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4448" y="7008171"/>
            <a:ext cx="2352146" cy="402567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FF1F6C1-C0E7-40FE-AA5F-13990CBE613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01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r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-3"/>
            <a:ext cx="9122400" cy="7066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7600" y="0"/>
            <a:ext cx="1440000" cy="1440000"/>
          </a:xfrm>
          <a:prstGeom prst="rect">
            <a:avLst/>
          </a:prstGeom>
        </p:spPr>
      </p:pic>
      <p:pic>
        <p:nvPicPr>
          <p:cNvPr id="4" name="Grafik 3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468000"/>
            <a:ext cx="2376000" cy="1553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2"/>
            <a:ext cx="960120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Inhaltsplatzhalter 5" descr="Label_RUB_WEISS-BLAU_srg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8800" y="0"/>
            <a:ext cx="720000" cy="720000"/>
          </a:xfrm>
          <a:prstGeom prst="rect">
            <a:avLst/>
          </a:prstGeom>
        </p:spPr>
      </p:pic>
      <p:pic>
        <p:nvPicPr>
          <p:cNvPr id="10" name="Grafik 9" descr="Wortmarke_BLAU_s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0" y="229288"/>
            <a:ext cx="1728000" cy="11295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9194740" y="7138217"/>
            <a:ext cx="3667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CF035EB-F284-40BB-A304-AA520D83863F}" type="slidenum">
              <a:rPr lang="de-DE" sz="1000" baseline="0" smtClean="0">
                <a:latin typeface="Arial" pitchFamily="34" charset="0"/>
                <a:cs typeface="Arial" pitchFamily="34" charset="0"/>
              </a:rPr>
              <a:pPr algn="r"/>
              <a:t>‹Nr.›</a:t>
            </a:fld>
            <a:endParaRPr lang="de-DE" sz="1000" baseline="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37178" y="433473"/>
            <a:ext cx="7215518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4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der Präsentation</a:t>
            </a:r>
          </a:p>
          <a:p>
            <a:r>
              <a:rPr lang="de-DE" sz="3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Sub-Titel der Präsentation</a:t>
            </a:r>
          </a:p>
          <a:p>
            <a:r>
              <a:rPr lang="de-DE" sz="3400" b="1" baseline="0" dirty="0">
                <a:solidFill>
                  <a:srgbClr val="8DAE10"/>
                </a:solidFill>
                <a:latin typeface="Arial" pitchFamily="34" charset="0"/>
                <a:cs typeface="Arial" pitchFamily="34" charset="0"/>
              </a:rPr>
              <a:t>Datum XX.XX. – XX.XX.20XX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37178" y="2207462"/>
            <a:ext cx="721551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FAKULTÄT XY</a:t>
            </a:r>
          </a:p>
          <a:p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Lehrstuhl für XY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47452" y="2838985"/>
            <a:ext cx="721551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30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Headline bei längeren Headlines</a:t>
            </a:r>
          </a:p>
          <a:p>
            <a:r>
              <a:rPr lang="de-DE" sz="30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Subheadline – optional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7178" y="3997842"/>
            <a:ext cx="4460258" cy="11926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1</a:t>
            </a:r>
          </a:p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2</a:t>
            </a:r>
          </a:p>
          <a:p>
            <a:pPr indent="288000">
              <a:lnSpc>
                <a:spcPts val="2700"/>
              </a:lnSpc>
              <a:spcAft>
                <a:spcPts val="600"/>
              </a:spcAft>
              <a:buSzPct val="130000"/>
              <a:buFont typeface="Wingdings" pitchFamily="2" charset="2"/>
              <a:buChar char="§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Bulletpoint</a:t>
            </a:r>
            <a:r>
              <a:rPr lang="de-DE" dirty="0"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8280" y="7142594"/>
            <a:ext cx="842968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PRÄSENTATION </a:t>
            </a:r>
            <a:r>
              <a:rPr lang="de-DE" sz="1000" baseline="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TITEL PRÄSENTATION | Bochum | XX. – XX. Monat Jahr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7178" y="5348170"/>
            <a:ext cx="446025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700"/>
              </a:lnSpc>
              <a:buSzPct val="130000"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Cidunt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adignis</a:t>
            </a:r>
            <a:r>
              <a:rPr lang="de-DE" dirty="0">
                <a:latin typeface="Arial" pitchFamily="34" charset="0"/>
                <a:cs typeface="Arial" pitchFamily="34" charset="0"/>
              </a:rPr>
              <a:t> am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venibh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etue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alit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erostio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dipisisi</a:t>
            </a:r>
            <a:r>
              <a:rPr lang="de-DE" dirty="0">
                <a:latin typeface="Arial" pitchFamily="34" charset="0"/>
                <a:cs typeface="Arial" pitchFamily="34" charset="0"/>
              </a:rPr>
              <a:t> 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aliquissi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Unt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lortio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digna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cor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sum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vel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il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utem</a:t>
            </a:r>
            <a:r>
              <a:rPr lang="de-DE" dirty="0">
                <a:latin typeface="Arial" pitchFamily="34" charset="0"/>
                <a:cs typeface="Arial" pitchFamily="34" charset="0"/>
              </a:rPr>
              <a:t> ad et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nosto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od</a:t>
            </a:r>
            <a:r>
              <a:rPr lang="de-DE" dirty="0">
                <a:latin typeface="Arial" pitchFamily="34" charset="0"/>
                <a:cs typeface="Arial" pitchFamily="34" charset="0"/>
              </a:rPr>
              <a:t> magna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feugait</a:t>
            </a:r>
            <a:r>
              <a:rPr lang="de-DE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bjoern.rothstein@rub.d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37178" y="1314000"/>
            <a:ext cx="849727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2800" dirty="0">
              <a:solidFill>
                <a:srgbClr val="00356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003560"/>
              </a:solidFill>
              <a:latin typeface="Arial" pitchFamily="34" charset="0"/>
              <a:cs typeface="Arial" pitchFamily="34" charset="0"/>
            </a:endParaRPr>
          </a:p>
          <a:p>
            <a:endParaRPr lang="de-DE" sz="2800" dirty="0">
              <a:solidFill>
                <a:srgbClr val="003560"/>
              </a:solidFill>
              <a:cs typeface="Arial" pitchFamily="34" charset="0"/>
            </a:endParaRPr>
          </a:p>
          <a:p>
            <a:r>
              <a:rPr lang="de-DE" sz="2800" dirty="0">
                <a:solidFill>
                  <a:srgbClr val="003560"/>
                </a:solidFill>
                <a:cs typeface="Arial" pitchFamily="34" charset="0"/>
              </a:rPr>
              <a:t>Vertiefungsmodul:</a:t>
            </a:r>
          </a:p>
          <a:p>
            <a:r>
              <a:rPr lang="de-DE" sz="28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Schreiben</a:t>
            </a:r>
            <a:endParaRPr lang="de-DE" sz="2400" b="1" dirty="0">
              <a:solidFill>
                <a:srgbClr val="94C11C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de-DE" sz="2400" b="1" dirty="0">
                <a:solidFill>
                  <a:srgbClr val="94C11C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7178" y="6272766"/>
            <a:ext cx="721551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FAKULTÄT FÜR PHILOLOGIE</a:t>
            </a:r>
          </a:p>
          <a:p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Germanistisches Institut</a:t>
            </a:r>
          </a:p>
          <a:p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  <a:hlinkClick r:id="rId2"/>
              </a:rPr>
              <a:t>bjoern.rothstein@rub.de</a:t>
            </a:r>
            <a:r>
              <a:rPr lang="de-DE" sz="1400" dirty="0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de-DE" sz="1400" dirty="0" err="1">
                <a:solidFill>
                  <a:srgbClr val="003560"/>
                </a:solidFill>
                <a:latin typeface="Arial" pitchFamily="34" charset="0"/>
                <a:cs typeface="Arial" pitchFamily="34" charset="0"/>
              </a:rPr>
              <a:t>milena.mengel@rub.de</a:t>
            </a:r>
            <a:endParaRPr lang="de-DE" sz="1400" dirty="0">
              <a:solidFill>
                <a:srgbClr val="0035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2833760-5407-C3BB-0B21-816FDC939A2A}"/>
              </a:ext>
            </a:extLst>
          </p:cNvPr>
          <p:cNvSpPr txBox="1">
            <a:spLocks/>
          </p:cNvSpPr>
          <p:nvPr/>
        </p:nvSpPr>
        <p:spPr>
          <a:xfrm>
            <a:off x="437178" y="976683"/>
            <a:ext cx="7416900" cy="1369453"/>
          </a:xfrm>
          <a:custGeom>
            <a:avLst/>
            <a:gdLst/>
            <a:ahLst/>
            <a:cxnLst/>
            <a:rect l="l" t="t" r="r" b="b"/>
            <a:pathLst>
              <a:path w="6300913" h="966972">
                <a:moveTo>
                  <a:pt x="0" y="0"/>
                </a:moveTo>
                <a:lnTo>
                  <a:pt x="6300912" y="0"/>
                </a:lnTo>
                <a:lnTo>
                  <a:pt x="6300912" y="966971"/>
                </a:lnTo>
                <a:lnTo>
                  <a:pt x="0" y="966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wrap="square" lIns="75629" tIns="37814" rIns="75629" bIns="37814" rtlCol="0" anchor="ctr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de-DE" sz="3639">
                <a:solidFill>
                  <a:srgbClr val="000000"/>
                </a:solidFill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993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70A946BE-B3F7-41C8-E923-EBA98B3CDEF9}"/>
              </a:ext>
            </a:extLst>
          </p:cNvPr>
          <p:cNvSpPr/>
          <p:nvPr/>
        </p:nvSpPr>
        <p:spPr>
          <a:xfrm>
            <a:off x="223680" y="4539484"/>
            <a:ext cx="2048272" cy="1254698"/>
          </a:xfrm>
          <a:custGeom>
            <a:avLst/>
            <a:gdLst/>
            <a:ahLst/>
            <a:cxnLst/>
            <a:rect l="l" t="t" r="r" b="b"/>
            <a:pathLst>
              <a:path w="5588173" h="2794087">
                <a:moveTo>
                  <a:pt x="0" y="0"/>
                </a:moveTo>
                <a:lnTo>
                  <a:pt x="5588173" y="0"/>
                </a:lnTo>
                <a:lnTo>
                  <a:pt x="5588173" y="2794087"/>
                </a:lnTo>
                <a:lnTo>
                  <a:pt x="0" y="27940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AB7999-7928-04A7-4CEA-4911014F4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19" y="4748483"/>
            <a:ext cx="2625990" cy="52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C833B88-0F56-5FC0-EE60-AC08BAB3DB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476" y="4748483"/>
            <a:ext cx="1970017" cy="76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0FA7527-7C81-5F22-F1DD-E9F62A9A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57" t="21522" r="12623" b="12850"/>
          <a:stretch>
            <a:fillRect/>
          </a:stretch>
        </p:blipFill>
        <p:spPr>
          <a:xfrm>
            <a:off x="116675" y="1889532"/>
            <a:ext cx="8767833" cy="45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6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80CDB9D-A107-8419-BA8C-A7688BFA8B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323" y="1106510"/>
            <a:ext cx="7183028" cy="4862489"/>
          </a:xfrm>
          <a:prstGeom prst="rect">
            <a:avLst/>
          </a:prstGeom>
        </p:spPr>
      </p:pic>
      <p:sp>
        <p:nvSpPr>
          <p:cNvPr id="4" name="object 23">
            <a:extLst>
              <a:ext uri="{FF2B5EF4-FFF2-40B4-BE49-F238E27FC236}">
                <a16:creationId xmlns:a16="http://schemas.microsoft.com/office/drawing/2014/main" id="{5E107B1C-368E-E58A-1BFA-CEE3FAB9C99C}"/>
              </a:ext>
            </a:extLst>
          </p:cNvPr>
          <p:cNvSpPr txBox="1"/>
          <p:nvPr/>
        </p:nvSpPr>
        <p:spPr>
          <a:xfrm>
            <a:off x="811323" y="5212079"/>
            <a:ext cx="1403985" cy="7569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200"/>
              </a:lnSpc>
              <a:spcBef>
                <a:spcPts val="280"/>
              </a:spcBef>
            </a:pP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Becker-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Mrotzek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Böttcher (2006)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F3A2BBE-B93B-12D9-5977-77B4592C2858}"/>
              </a:ext>
            </a:extLst>
          </p:cNvPr>
          <p:cNvSpPr txBox="1"/>
          <p:nvPr/>
        </p:nvSpPr>
        <p:spPr>
          <a:xfrm>
            <a:off x="2755137" y="6126458"/>
            <a:ext cx="576707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7900"/>
              </a:lnSpc>
              <a:spcBef>
                <a:spcPts val="135"/>
              </a:spcBef>
            </a:pP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Becker-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Mrotzek,</a:t>
            </a:r>
            <a:r>
              <a:rPr sz="1400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M.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&amp;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spc="-20" dirty="0">
                <a:solidFill>
                  <a:srgbClr val="003560"/>
                </a:solidFill>
                <a:latin typeface="Cambria"/>
                <a:cs typeface="Cambria"/>
              </a:rPr>
              <a:t>Böttcher,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I.</a:t>
            </a:r>
            <a:r>
              <a:rPr sz="1400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(2006):</a:t>
            </a:r>
            <a:r>
              <a:rPr sz="1400" spc="-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spc="-10" dirty="0">
                <a:solidFill>
                  <a:srgbClr val="003560"/>
                </a:solidFill>
                <a:latin typeface="Cambria"/>
                <a:cs typeface="Cambria"/>
              </a:rPr>
              <a:t>Schreibkompetenz</a:t>
            </a:r>
            <a:r>
              <a:rPr sz="1400" i="1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spc="-10" dirty="0">
                <a:solidFill>
                  <a:srgbClr val="003560"/>
                </a:solidFill>
                <a:latin typeface="Cambria"/>
                <a:cs typeface="Cambria"/>
              </a:rPr>
              <a:t>entwickeln</a:t>
            </a:r>
            <a:r>
              <a:rPr sz="1400" i="1" spc="-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spc="-25" dirty="0">
                <a:solidFill>
                  <a:srgbClr val="003560"/>
                </a:solidFill>
                <a:latin typeface="Cambria"/>
                <a:cs typeface="Cambria"/>
              </a:rPr>
              <a:t>und </a:t>
            </a:r>
            <a:r>
              <a:rPr sz="1400" i="1" dirty="0">
                <a:solidFill>
                  <a:srgbClr val="003560"/>
                </a:solidFill>
                <a:latin typeface="Cambria"/>
                <a:cs typeface="Cambria"/>
              </a:rPr>
              <a:t>beurteilen.</a:t>
            </a:r>
            <a:r>
              <a:rPr sz="1400" i="1" spc="-10" dirty="0">
                <a:solidFill>
                  <a:srgbClr val="003560"/>
                </a:solidFill>
                <a:latin typeface="Cambria"/>
                <a:cs typeface="Cambria"/>
              </a:rPr>
              <a:t> Praxishandbuch</a:t>
            </a:r>
            <a:r>
              <a:rPr sz="1400" i="1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003560"/>
                </a:solidFill>
                <a:latin typeface="Cambria"/>
                <a:cs typeface="Cambria"/>
              </a:rPr>
              <a:t>für</a:t>
            </a:r>
            <a:r>
              <a:rPr sz="1400" i="1" spc="-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003560"/>
                </a:solidFill>
                <a:latin typeface="Cambria"/>
                <a:cs typeface="Cambria"/>
              </a:rPr>
              <a:t>die</a:t>
            </a:r>
            <a:r>
              <a:rPr sz="1400" i="1" spc="-10" dirty="0">
                <a:solidFill>
                  <a:srgbClr val="003560"/>
                </a:solidFill>
                <a:latin typeface="Cambria"/>
                <a:cs typeface="Cambria"/>
              </a:rPr>
              <a:t> Sekundarstufen </a:t>
            </a:r>
            <a:r>
              <a:rPr sz="1400" i="1" dirty="0">
                <a:solidFill>
                  <a:srgbClr val="003560"/>
                </a:solidFill>
                <a:latin typeface="Cambria"/>
                <a:cs typeface="Cambria"/>
              </a:rPr>
              <a:t>I</a:t>
            </a:r>
            <a:r>
              <a:rPr sz="1400" i="1" spc="-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003560"/>
                </a:solidFill>
                <a:latin typeface="Cambria"/>
                <a:cs typeface="Cambria"/>
              </a:rPr>
              <a:t>und</a:t>
            </a:r>
            <a:r>
              <a:rPr sz="1400" i="1" spc="-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003560"/>
                </a:solidFill>
                <a:latin typeface="Cambria"/>
                <a:cs typeface="Cambria"/>
              </a:rPr>
              <a:t>II.</a:t>
            </a:r>
            <a:r>
              <a:rPr sz="1400" i="1" spc="-2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Berlin: 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Cornelsen.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Seite</a:t>
            </a:r>
            <a:r>
              <a:rPr sz="1400" spc="-4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spc="-25" dirty="0">
                <a:solidFill>
                  <a:srgbClr val="003560"/>
                </a:solidFill>
                <a:latin typeface="Cambria"/>
                <a:cs typeface="Cambria"/>
              </a:rPr>
              <a:t>27.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6" name="object 23">
            <a:extLst>
              <a:ext uri="{FF2B5EF4-FFF2-40B4-BE49-F238E27FC236}">
                <a16:creationId xmlns:a16="http://schemas.microsoft.com/office/drawing/2014/main" id="{FCA00453-3E58-B35A-C73F-6A815A80BF9D}"/>
              </a:ext>
            </a:extLst>
          </p:cNvPr>
          <p:cNvSpPr txBox="1"/>
          <p:nvPr/>
        </p:nvSpPr>
        <p:spPr>
          <a:xfrm>
            <a:off x="3480343" y="436988"/>
            <a:ext cx="3119937" cy="512063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1200"/>
              </a:lnSpc>
              <a:spcBef>
                <a:spcPts val="280"/>
              </a:spcBef>
            </a:pPr>
            <a:r>
              <a:rPr sz="1700" spc="-3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/>
              </a:rPr>
              <a:t>Becker-</a:t>
            </a:r>
            <a:r>
              <a:rPr sz="1700" spc="-2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/>
              </a:rPr>
              <a:t>Mrotzek </a:t>
            </a:r>
            <a:r>
              <a:rPr sz="17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/>
              </a:rPr>
              <a:t>&amp;</a:t>
            </a:r>
            <a:r>
              <a:rPr sz="1700" spc="-15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1700" spc="-1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/>
              </a:rPr>
              <a:t>Böttcher (2006)</a:t>
            </a:r>
            <a:endParaRPr sz="17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15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C5C4163-A426-087F-AD4C-DE201F0DF8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58" t="19995" r="15326" b="6999"/>
          <a:stretch>
            <a:fillRect/>
          </a:stretch>
        </p:blipFill>
        <p:spPr>
          <a:xfrm>
            <a:off x="329900" y="1631091"/>
            <a:ext cx="8589455" cy="51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8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826803018"/>
              </p:ext>
            </p:extLst>
          </p:nvPr>
        </p:nvGraphicFramePr>
        <p:xfrm>
          <a:off x="468279" y="1997692"/>
          <a:ext cx="6896347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B890C2D-17C0-7840-1A4C-6B78760E2FE9}"/>
              </a:ext>
            </a:extLst>
          </p:cNvPr>
          <p:cNvSpPr/>
          <p:nvPr/>
        </p:nvSpPr>
        <p:spPr>
          <a:xfrm>
            <a:off x="685801" y="4441371"/>
            <a:ext cx="3722914" cy="244282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6B325CB-C91E-701F-E256-171DFBF2264D}"/>
              </a:ext>
            </a:extLst>
          </p:cNvPr>
          <p:cNvGrpSpPr/>
          <p:nvPr/>
        </p:nvGrpSpPr>
        <p:grpSpPr>
          <a:xfrm>
            <a:off x="877383" y="1997692"/>
            <a:ext cx="7695117" cy="4618904"/>
            <a:chOff x="-2684097" y="-1159347"/>
            <a:chExt cx="7672009" cy="4697579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BA60699A-0028-B491-2D90-291A80E001D7}"/>
                </a:ext>
              </a:extLst>
            </p:cNvPr>
            <p:cNvSpPr/>
            <p:nvPr/>
          </p:nvSpPr>
          <p:spPr>
            <a:xfrm>
              <a:off x="1466331" y="-1159347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Abgerundetes Rechteck 4">
              <a:extLst>
                <a:ext uri="{FF2B5EF4-FFF2-40B4-BE49-F238E27FC236}">
                  <a16:creationId xmlns:a16="http://schemas.microsoft.com/office/drawing/2014/main" id="{2ECEFA01-50D5-4A55-8FF2-7F973273072A}"/>
                </a:ext>
              </a:extLst>
            </p:cNvPr>
            <p:cNvSpPr txBox="1"/>
            <p:nvPr/>
          </p:nvSpPr>
          <p:spPr>
            <a:xfrm>
              <a:off x="-2684097" y="1635133"/>
              <a:ext cx="3029943" cy="1903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de-DE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2) Kreisen Sie nun  3Verben zur liebsten Tätigkeiten ein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900" kern="12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E6B7676-F392-4BB3-3DFB-7308F5EA4D11}"/>
              </a:ext>
            </a:extLst>
          </p:cNvPr>
          <p:cNvGrpSpPr/>
          <p:nvPr/>
        </p:nvGrpSpPr>
        <p:grpSpPr>
          <a:xfrm>
            <a:off x="5090984" y="1978642"/>
            <a:ext cx="3532188" cy="4900207"/>
            <a:chOff x="1466331" y="-3355800"/>
            <a:chExt cx="3521581" cy="4485736"/>
          </a:xfrm>
        </p:grpSpPr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8A6D3CA5-3B43-B42C-A8F7-E4F78215227F}"/>
                </a:ext>
              </a:extLst>
            </p:cNvPr>
            <p:cNvSpPr/>
            <p:nvPr/>
          </p:nvSpPr>
          <p:spPr>
            <a:xfrm>
              <a:off x="1466331" y="-1106268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8" name="Abgerundetes Rechteck 4">
              <a:extLst>
                <a:ext uri="{FF2B5EF4-FFF2-40B4-BE49-F238E27FC236}">
                  <a16:creationId xmlns:a16="http://schemas.microsoft.com/office/drawing/2014/main" id="{D1070E9A-E091-111A-D5CC-C3B7E7FADE13}"/>
                </a:ext>
              </a:extLst>
            </p:cNvPr>
            <p:cNvSpPr txBox="1"/>
            <p:nvPr/>
          </p:nvSpPr>
          <p:spPr>
            <a:xfrm>
              <a:off x="1661630" y="-3355800"/>
              <a:ext cx="3029943" cy="19030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900" kern="1200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3) Bilden Sie mit diesen 3 Verben 3 Sätze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D6DE1F0-53F4-779A-83BD-983012FFDA61}"/>
              </a:ext>
            </a:extLst>
          </p:cNvPr>
          <p:cNvSpPr/>
          <p:nvPr/>
        </p:nvSpPr>
        <p:spPr>
          <a:xfrm>
            <a:off x="4176584" y="914400"/>
            <a:ext cx="232131" cy="4324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ahmen 3">
            <a:extLst>
              <a:ext uri="{FF2B5EF4-FFF2-40B4-BE49-F238E27FC236}">
                <a16:creationId xmlns:a16="http://schemas.microsoft.com/office/drawing/2014/main" id="{952E6C99-18C8-CBE5-76BB-237E7DA540B0}"/>
              </a:ext>
            </a:extLst>
          </p:cNvPr>
          <p:cNvSpPr/>
          <p:nvPr/>
        </p:nvSpPr>
        <p:spPr>
          <a:xfrm>
            <a:off x="4176584" y="1130643"/>
            <a:ext cx="914400" cy="914400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7318C62-D800-04BC-2590-D8912021DCFA}"/>
              </a:ext>
            </a:extLst>
          </p:cNvPr>
          <p:cNvSpPr txBox="1"/>
          <p:nvPr/>
        </p:nvSpPr>
        <p:spPr>
          <a:xfrm>
            <a:off x="451104" y="986737"/>
            <a:ext cx="412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Schreibaufgabe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06A0FA5-82F8-935A-E7BE-D12C53A033B5}"/>
              </a:ext>
            </a:extLst>
          </p:cNvPr>
          <p:cNvSpPr txBox="1"/>
          <p:nvPr/>
        </p:nvSpPr>
        <p:spPr>
          <a:xfrm>
            <a:off x="5499346" y="5007592"/>
            <a:ext cx="26141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000" kern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4) Schreiben Sie nun einen Text mit 3 und weiteren 5 Sätzen.</a:t>
            </a:r>
          </a:p>
        </p:txBody>
      </p:sp>
    </p:spTree>
    <p:extLst>
      <p:ext uri="{BB962C8B-B14F-4D97-AF65-F5344CB8AC3E}">
        <p14:creationId xmlns:p14="http://schemas.microsoft.com/office/powerpoint/2010/main" val="4136411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8662E-6DC6-1AD5-C214-5B78F3939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1F69882-CA33-E626-1380-2E7C0101E00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40DC7BC7-AF1A-861C-FB6F-76A46FFC6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496972"/>
              </p:ext>
            </p:extLst>
          </p:nvPr>
        </p:nvGraphicFramePr>
        <p:xfrm>
          <a:off x="627429" y="164717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DB86EF03-D510-ED71-48ED-57665C348DF8}"/>
              </a:ext>
            </a:extLst>
          </p:cNvPr>
          <p:cNvSpPr txBox="1"/>
          <p:nvPr/>
        </p:nvSpPr>
        <p:spPr>
          <a:xfrm>
            <a:off x="5580200" y="2739796"/>
            <a:ext cx="292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Sind sie zufrieden mit ihrem Schreibprodukt, warum?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039C75-CD88-32FA-4F39-2AA673A57BF4}"/>
              </a:ext>
            </a:extLst>
          </p:cNvPr>
          <p:cNvSpPr txBox="1"/>
          <p:nvPr/>
        </p:nvSpPr>
        <p:spPr>
          <a:xfrm>
            <a:off x="1271588" y="988018"/>
            <a:ext cx="1834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Breakout</a:t>
            </a:r>
            <a:r>
              <a:rPr lang="de-DE" dirty="0"/>
              <a:t> 5 min.</a:t>
            </a:r>
          </a:p>
        </p:txBody>
      </p:sp>
    </p:spTree>
    <p:extLst>
      <p:ext uri="{BB962C8B-B14F-4D97-AF65-F5344CB8AC3E}">
        <p14:creationId xmlns:p14="http://schemas.microsoft.com/office/powerpoint/2010/main" val="1305545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C998466-F3FA-FAF3-5F86-7CF801B9F0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793" t="20251" r="18029" b="8271"/>
          <a:stretch>
            <a:fillRect/>
          </a:stretch>
        </p:blipFill>
        <p:spPr>
          <a:xfrm>
            <a:off x="271848" y="1619636"/>
            <a:ext cx="8563232" cy="53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29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3">
            <a:extLst>
              <a:ext uri="{FF2B5EF4-FFF2-40B4-BE49-F238E27FC236}">
                <a16:creationId xmlns:a16="http://schemas.microsoft.com/office/drawing/2014/main" id="{89670A07-84CE-02DC-2903-154685AD3A6C}"/>
              </a:ext>
            </a:extLst>
          </p:cNvPr>
          <p:cNvGrpSpPr/>
          <p:nvPr/>
        </p:nvGrpSpPr>
        <p:grpSpPr>
          <a:xfrm>
            <a:off x="-228600" y="1031815"/>
            <a:ext cx="7034530" cy="2879725"/>
            <a:chOff x="2669720" y="1782759"/>
            <a:chExt cx="7034530" cy="2879725"/>
          </a:xfrm>
        </p:grpSpPr>
        <p:pic>
          <p:nvPicPr>
            <p:cNvPr id="3" name="object 24">
              <a:extLst>
                <a:ext uri="{FF2B5EF4-FFF2-40B4-BE49-F238E27FC236}">
                  <a16:creationId xmlns:a16="http://schemas.microsoft.com/office/drawing/2014/main" id="{0000892B-3239-B469-FBA3-722975C9851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42497" y="1782759"/>
              <a:ext cx="6761228" cy="2879573"/>
            </a:xfrm>
            <a:prstGeom prst="rect">
              <a:avLst/>
            </a:prstGeom>
          </p:spPr>
        </p:pic>
        <p:sp>
          <p:nvSpPr>
            <p:cNvPr id="4" name="object 25">
              <a:extLst>
                <a:ext uri="{FF2B5EF4-FFF2-40B4-BE49-F238E27FC236}">
                  <a16:creationId xmlns:a16="http://schemas.microsoft.com/office/drawing/2014/main" id="{980D0773-D9F2-A6CD-AE5B-EAA2ECF0E152}"/>
                </a:ext>
              </a:extLst>
            </p:cNvPr>
            <p:cNvSpPr/>
            <p:nvPr/>
          </p:nvSpPr>
          <p:spPr>
            <a:xfrm>
              <a:off x="2669720" y="2898320"/>
              <a:ext cx="742950" cy="179705"/>
            </a:xfrm>
            <a:custGeom>
              <a:avLst/>
              <a:gdLst/>
              <a:ahLst/>
              <a:cxnLst/>
              <a:rect l="l" t="t" r="r" b="b"/>
              <a:pathLst>
                <a:path w="742950" h="179705">
                  <a:moveTo>
                    <a:pt x="653143" y="0"/>
                  </a:moveTo>
                  <a:lnTo>
                    <a:pt x="653143" y="44904"/>
                  </a:lnTo>
                  <a:lnTo>
                    <a:pt x="0" y="44904"/>
                  </a:lnTo>
                  <a:lnTo>
                    <a:pt x="0" y="134711"/>
                  </a:lnTo>
                  <a:lnTo>
                    <a:pt x="653143" y="134711"/>
                  </a:lnTo>
                  <a:lnTo>
                    <a:pt x="653143" y="179616"/>
                  </a:lnTo>
                  <a:lnTo>
                    <a:pt x="742950" y="89808"/>
                  </a:lnTo>
                  <a:lnTo>
                    <a:pt x="6531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E9FCB12A-2D7A-C18E-C4B7-8C93E0EAE378}"/>
              </a:ext>
            </a:extLst>
          </p:cNvPr>
          <p:cNvSpPr txBox="1"/>
          <p:nvPr/>
        </p:nvSpPr>
        <p:spPr>
          <a:xfrm>
            <a:off x="3424791" y="359296"/>
            <a:ext cx="1491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Anwendung </a:t>
            </a:r>
          </a:p>
        </p:txBody>
      </p:sp>
      <p:pic>
        <p:nvPicPr>
          <p:cNvPr id="6" name="object 9">
            <a:extLst>
              <a:ext uri="{FF2B5EF4-FFF2-40B4-BE49-F238E27FC236}">
                <a16:creationId xmlns:a16="http://schemas.microsoft.com/office/drawing/2014/main" id="{D0E91DE1-0494-5860-71B1-FE531B9E24C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6425" y="1993447"/>
            <a:ext cx="3414712" cy="4130334"/>
          </a:xfrm>
          <a:prstGeom prst="rect">
            <a:avLst/>
          </a:prstGeom>
        </p:spPr>
      </p:pic>
      <p:pic>
        <p:nvPicPr>
          <p:cNvPr id="8" name="object 16">
            <a:extLst>
              <a:ext uri="{FF2B5EF4-FFF2-40B4-BE49-F238E27FC236}">
                <a16:creationId xmlns:a16="http://schemas.microsoft.com/office/drawing/2014/main" id="{90F86D1A-0C21-62E9-F43C-93C862B171F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889" y="3780631"/>
            <a:ext cx="5601790" cy="3261767"/>
          </a:xfrm>
          <a:prstGeom prst="rect">
            <a:avLst/>
          </a:prstGeom>
        </p:spPr>
      </p:pic>
      <p:sp>
        <p:nvSpPr>
          <p:cNvPr id="10" name="object 17">
            <a:extLst>
              <a:ext uri="{FF2B5EF4-FFF2-40B4-BE49-F238E27FC236}">
                <a16:creationId xmlns:a16="http://schemas.microsoft.com/office/drawing/2014/main" id="{78EBA842-B827-D57B-FAB7-3FFBD16C7FB0}"/>
              </a:ext>
            </a:extLst>
          </p:cNvPr>
          <p:cNvSpPr txBox="1"/>
          <p:nvPr/>
        </p:nvSpPr>
        <p:spPr>
          <a:xfrm>
            <a:off x="5803153" y="6352107"/>
            <a:ext cx="3297984" cy="61619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3560"/>
                </a:solidFill>
                <a:latin typeface="Calibri"/>
                <a:cs typeface="Calibri"/>
              </a:rPr>
              <a:t>Deutsch</a:t>
            </a:r>
            <a:r>
              <a:rPr sz="2000" spc="-45" dirty="0">
                <a:solidFill>
                  <a:srgbClr val="00356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3560"/>
                </a:solidFill>
                <a:latin typeface="Calibri"/>
                <a:cs typeface="Calibri"/>
              </a:rPr>
              <a:t>kompetent</a:t>
            </a:r>
            <a:r>
              <a:rPr sz="2000" spc="-40" dirty="0">
                <a:solidFill>
                  <a:srgbClr val="0035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60"/>
                </a:solidFill>
                <a:latin typeface="Calibri"/>
                <a:cs typeface="Calibri"/>
              </a:rPr>
              <a:t>5.</a:t>
            </a:r>
            <a:r>
              <a:rPr sz="2000" spc="-50" dirty="0">
                <a:solidFill>
                  <a:srgbClr val="0035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60"/>
                </a:solidFill>
                <a:latin typeface="Calibri"/>
                <a:cs typeface="Calibri"/>
              </a:rPr>
              <a:t>Klett.</a:t>
            </a:r>
            <a:r>
              <a:rPr sz="2000" spc="-50" dirty="0">
                <a:solidFill>
                  <a:srgbClr val="0035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60"/>
                </a:solidFill>
                <a:latin typeface="Calibri"/>
                <a:cs typeface="Calibri"/>
              </a:rPr>
              <a:t>2019.</a:t>
            </a:r>
            <a:r>
              <a:rPr sz="2000" spc="-50" dirty="0">
                <a:solidFill>
                  <a:srgbClr val="00356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60"/>
                </a:solidFill>
                <a:latin typeface="Calibri"/>
                <a:cs typeface="Calibri"/>
              </a:rPr>
              <a:t>S.</a:t>
            </a:r>
            <a:r>
              <a:rPr sz="2000" spc="-50" dirty="0">
                <a:solidFill>
                  <a:srgbClr val="00356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3560"/>
                </a:solidFill>
                <a:latin typeface="Calibri"/>
                <a:cs typeface="Calibri"/>
              </a:rPr>
              <a:t>311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546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9FFE40E-CF76-4685-FA99-0535FF19A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" r="4575" b="11757"/>
          <a:stretch>
            <a:fillRect/>
          </a:stretch>
        </p:blipFill>
        <p:spPr>
          <a:xfrm>
            <a:off x="3256607" y="281256"/>
            <a:ext cx="4301481" cy="640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4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714A040-ED7B-8262-445C-40FABBBF1928}"/>
              </a:ext>
            </a:extLst>
          </p:cNvPr>
          <p:cNvGrpSpPr/>
          <p:nvPr/>
        </p:nvGrpSpPr>
        <p:grpSpPr>
          <a:xfrm>
            <a:off x="854078" y="1552607"/>
            <a:ext cx="3343270" cy="4456048"/>
            <a:chOff x="4695214" y="22944"/>
            <a:chExt cx="3343270" cy="4456048"/>
          </a:xfrm>
        </p:grpSpPr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86D4A0F0-D143-2D2F-CABB-F2AE28367078}"/>
                </a:ext>
              </a:extLst>
            </p:cNvPr>
            <p:cNvSpPr/>
            <p:nvPr/>
          </p:nvSpPr>
          <p:spPr>
            <a:xfrm>
              <a:off x="4695214" y="22944"/>
              <a:ext cx="3343270" cy="44560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" name="Abgerundetes Rechteck 4">
              <a:extLst>
                <a:ext uri="{FF2B5EF4-FFF2-40B4-BE49-F238E27FC236}">
                  <a16:creationId xmlns:a16="http://schemas.microsoft.com/office/drawing/2014/main" id="{26DA28C1-21A8-E186-7077-878218F9E4B9}"/>
                </a:ext>
              </a:extLst>
            </p:cNvPr>
            <p:cNvSpPr txBox="1"/>
            <p:nvPr/>
          </p:nvSpPr>
          <p:spPr>
            <a:xfrm>
              <a:off x="4793135" y="120865"/>
              <a:ext cx="3147428" cy="4260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EA: 5 min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 Lesen Sie sich den Text durch und notieren Sie sich, was Ihnen bezüglich des Schreibens auffällt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B26DAB4-04DB-EDF5-845D-4B5870E55AC3}"/>
              </a:ext>
            </a:extLst>
          </p:cNvPr>
          <p:cNvGrpSpPr/>
          <p:nvPr/>
        </p:nvGrpSpPr>
        <p:grpSpPr>
          <a:xfrm>
            <a:off x="5411789" y="1588647"/>
            <a:ext cx="3343270" cy="4456048"/>
            <a:chOff x="601302" y="22944"/>
            <a:chExt cx="3343270" cy="4456048"/>
          </a:xfrm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19A082A6-7E9A-71B2-4F5B-AB1E4972C3DA}"/>
                </a:ext>
              </a:extLst>
            </p:cNvPr>
            <p:cNvSpPr/>
            <p:nvPr/>
          </p:nvSpPr>
          <p:spPr>
            <a:xfrm>
              <a:off x="601302" y="22944"/>
              <a:ext cx="3343270" cy="44560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Abgerundetes Rechteck 4">
              <a:extLst>
                <a:ext uri="{FF2B5EF4-FFF2-40B4-BE49-F238E27FC236}">
                  <a16:creationId xmlns:a16="http://schemas.microsoft.com/office/drawing/2014/main" id="{A873EDA5-2557-E73B-CC61-6F16F2F09408}"/>
                </a:ext>
              </a:extLst>
            </p:cNvPr>
            <p:cNvSpPr txBox="1"/>
            <p:nvPr/>
          </p:nvSpPr>
          <p:spPr>
            <a:xfrm>
              <a:off x="699223" y="120865"/>
              <a:ext cx="3147428" cy="4260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PA: 10 min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Besprechen Sie den Text und Ihre Antworten </a:t>
              </a:r>
              <a:endParaRPr lang="de-DE" sz="2400" kern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155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0DAAB8F-3A96-6950-BAE6-300EE2A736D6}"/>
              </a:ext>
            </a:extLst>
          </p:cNvPr>
          <p:cNvSpPr txBox="1"/>
          <p:nvPr/>
        </p:nvSpPr>
        <p:spPr>
          <a:xfrm>
            <a:off x="490539" y="857250"/>
            <a:ext cx="1467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 ist LRS?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76248C-9D2F-B1C8-3D82-BD42B670C796}"/>
              </a:ext>
            </a:extLst>
          </p:cNvPr>
          <p:cNvSpPr txBox="1"/>
          <p:nvPr/>
        </p:nvSpPr>
        <p:spPr>
          <a:xfrm>
            <a:off x="376239" y="1379398"/>
            <a:ext cx="84963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Erscheinungsbild</a:t>
            </a:r>
            <a:br>
              <a:rPr lang="de-DE" sz="1600" dirty="0"/>
            </a:br>
            <a:r>
              <a:rPr lang="de-DE" sz="1600" dirty="0"/>
              <a:t>Im ICD-10 der WHO werden folgende Klassifikationen unterschieden:</a:t>
            </a:r>
          </a:p>
          <a:p>
            <a:r>
              <a:rPr lang="de-DE" sz="1600" b="1" dirty="0"/>
              <a:t>F81.0 - LESE- UND RECHTSCHREIBSTÖRUNG</a:t>
            </a:r>
            <a:br>
              <a:rPr lang="de-DE" sz="1600" dirty="0"/>
            </a:br>
            <a:r>
              <a:rPr lang="de-DE" sz="1600" dirty="0"/>
              <a:t>Das Hauptmerkmal der Lese- und Rechtschreibstörung ist eine bedeutsame Beeinträchtigung in der Entwicklung der Lesefähigkeiten.</a:t>
            </a:r>
          </a:p>
          <a:p>
            <a:r>
              <a:rPr lang="de-DE" sz="1600" dirty="0"/>
              <a:t>Dies zeigt sich durch Defizite beim Leseverständnis, der Fähigkeit, geschriebene Worte wiederzuerkennen und vorzulesen</a:t>
            </a:r>
          </a:p>
          <a:p>
            <a:r>
              <a:rPr lang="de-DE" sz="1600" dirty="0"/>
              <a:t>sowie generell in allen Bereichen, die Lesefähigkeiten erfordern. Zumeist tritt die Lesestörung gemeinsam mit einer</a:t>
            </a:r>
          </a:p>
          <a:p>
            <a:r>
              <a:rPr lang="de-DE" sz="1600" dirty="0"/>
              <a:t>Rechtschreibstörung auf.</a:t>
            </a:r>
          </a:p>
          <a:p>
            <a:r>
              <a:rPr lang="de-DE" sz="1600" b="1" dirty="0"/>
              <a:t>F81.1 - ISOLIERTE RECHTSCHREIBSTÖRUNG</a:t>
            </a:r>
            <a:br>
              <a:rPr lang="de-DE" sz="1600" dirty="0"/>
            </a:br>
            <a:r>
              <a:rPr lang="de-DE" sz="1600" dirty="0"/>
              <a:t>Eine isolierten Rechtschreibstörung zeigt sich anhand von Leistungsdefiziten im Buchstabieren sowie der korrekten Wortschreibung.</a:t>
            </a:r>
          </a:p>
          <a:p>
            <a:r>
              <a:rPr lang="de-DE" sz="1600" dirty="0"/>
              <a:t>Diese Form der Beeinträchtigung tritt isoliert auf, d.h. unabhängig und ohne beobachtbare Schwierigkeiten beim Lesen.</a:t>
            </a:r>
          </a:p>
          <a:p>
            <a:r>
              <a:rPr lang="de-DE" sz="1600" b="1" dirty="0"/>
              <a:t>ISOLIERTE LESESTÖRUNG</a:t>
            </a:r>
            <a:br>
              <a:rPr lang="de-DE" sz="1600" dirty="0"/>
            </a:br>
            <a:r>
              <a:rPr lang="de-DE" sz="1600" dirty="0"/>
              <a:t>Die isolierte Lesestörung ist von der WHO in der ICD-10 noch nicht definiert. Aktuelle Forschungen konnten jedoch zeigen, dass auch</a:t>
            </a:r>
          </a:p>
          <a:p>
            <a:r>
              <a:rPr lang="de-DE" sz="1600" dirty="0"/>
              <a:t> isolierte Lesestörungen auftreten, ohne dass massive Schwächen beim Rechtschreiben zu beobachten sind. In der neuen, aktuell </a:t>
            </a:r>
          </a:p>
          <a:p>
            <a:r>
              <a:rPr lang="de-DE" sz="1600" dirty="0"/>
              <a:t>in einer Entwurfsfassung vorliegenden ICD-Fassung (ICD-11) wird deshalb zusätzlich auch die Kategorie der isolierten Lesestörung </a:t>
            </a:r>
          </a:p>
          <a:p>
            <a:r>
              <a:rPr lang="de-DE" sz="1600" dirty="0"/>
              <a:t>aufgeführt.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72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F714684-593D-3BCB-F422-A24D2B1CDB16}"/>
              </a:ext>
            </a:extLst>
          </p:cNvPr>
          <p:cNvSpPr txBox="1"/>
          <p:nvPr/>
        </p:nvSpPr>
        <p:spPr>
          <a:xfrm>
            <a:off x="1155700" y="1816100"/>
            <a:ext cx="551702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Agenda</a:t>
            </a:r>
          </a:p>
          <a:p>
            <a:endParaRPr lang="de-D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de-DE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Orga</a:t>
            </a:r>
            <a:endParaRPr lang="de-D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Schreibkompetenz</a:t>
            </a:r>
          </a:p>
          <a:p>
            <a:pPr marL="457200" indent="-457200">
              <a:buAutoNum type="arabicPeriod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Schreibmodelle</a:t>
            </a:r>
          </a:p>
          <a:p>
            <a:pPr marL="457200" indent="-457200">
              <a:buAutoNum type="arabicPeriod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Schreibstrategie </a:t>
            </a:r>
          </a:p>
          <a:p>
            <a:pPr marL="457200" indent="-457200">
              <a:buAutoNum type="arabicPeriod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Schreibmethodik und Anwendungsbeispiele </a:t>
            </a:r>
          </a:p>
          <a:p>
            <a:pPr marL="457200" indent="-457200">
              <a:buAutoNum type="arabicPeriod"/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Schüler:innenbeispiele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LRS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Fazit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040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1077FCC-6F83-296C-0C69-CAAFBC113442}"/>
              </a:ext>
            </a:extLst>
          </p:cNvPr>
          <p:cNvSpPr txBox="1"/>
          <p:nvPr/>
        </p:nvSpPr>
        <p:spPr>
          <a:xfrm>
            <a:off x="490538" y="1565990"/>
            <a:ext cx="6869150" cy="520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fontAlgn="base">
              <a:spcAft>
                <a:spcPts val="1500"/>
              </a:spcAft>
              <a:buNone/>
            </a:pPr>
            <a:r>
              <a:rPr lang="de-DE" b="1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Mögliche Anzeichen 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auffallend große Schwierigkeiten beim Lesen und Schreiben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sehr langsames, fehlerhaftes Lesen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Auslassen von Buchstaben oder Silben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Buchstaben können kaum zu Wörtern zusammengezogen werden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Schwierigkeiten im Erinnern von Reihenfolgen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undeutliche, verwaschene Aussprache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Wörter im Text werden oft aus dem Sinnzusammenhang erraten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für Schreibarbeiten wird überdurchschnittlich lange gebraucht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Probleme beim Abschreiben von der Tafel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Probleme beim Niederschreiben von Gehörtem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häufige Verwechslung ähnlicher Wörter und Buchstaben</a:t>
            </a:r>
          </a:p>
          <a:p>
            <a:pPr marL="0" marR="0" indent="0" algn="l" fontAlgn="base">
              <a:buFont typeface="Arial" panose="020B0604020202020204" pitchFamily="34" charset="0"/>
              <a:buChar char="•"/>
            </a:pPr>
            <a:r>
              <a:rPr lang="de-DE" sz="2000" b="0" i="0" dirty="0">
                <a:solidFill>
                  <a:srgbClr val="2C2C2C"/>
                </a:solidFill>
                <a:effectLst/>
                <a:latin typeface="Hind" panose="02000000000000000000" pitchFamily="2" charset="77"/>
              </a:rPr>
              <a:t>häufige Verwechslung der Buchstabenfolgen</a:t>
            </a:r>
          </a:p>
        </p:txBody>
      </p:sp>
    </p:spTree>
    <p:extLst>
      <p:ext uri="{BB962C8B-B14F-4D97-AF65-F5344CB8AC3E}">
        <p14:creationId xmlns:p14="http://schemas.microsoft.com/office/powerpoint/2010/main" val="243599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B254B4C-BB99-7577-9329-233D01F2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45" t="19298" r="30741" b="34973"/>
          <a:stretch>
            <a:fillRect/>
          </a:stretch>
        </p:blipFill>
        <p:spPr>
          <a:xfrm>
            <a:off x="1010856" y="1543050"/>
            <a:ext cx="6681855" cy="48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44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A49867E-26CA-5587-54FE-3E3FFBFAAABB}"/>
              </a:ext>
            </a:extLst>
          </p:cNvPr>
          <p:cNvSpPr txBox="1"/>
          <p:nvPr/>
        </p:nvSpPr>
        <p:spPr>
          <a:xfrm>
            <a:off x="600077" y="771525"/>
            <a:ext cx="37290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Allgemeine Ziele</a:t>
            </a:r>
            <a:endParaRPr lang="de-D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  <a:endParaRPr lang="de-D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Selbstbewusstsein und Selbstvertrauen stärken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Erfolgserlebnisse schaffen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Lernen mit Konflikten und Wut umzugehen sowie zu kanalisieren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-Selbstwirksamkeitserfahrungen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Zutrauen in die eigenen Fähigkeiten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Umgang mit Lob und Kritik (Lernstrategien entwickeln)</a:t>
            </a:r>
          </a:p>
          <a:p>
            <a:r>
              <a:rPr lang="de-DE" dirty="0"/>
              <a:t> </a:t>
            </a:r>
          </a:p>
          <a:p>
            <a:r>
              <a:rPr lang="de-DE" dirty="0"/>
              <a:t> 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22CF29-F15B-B076-F789-E59850C2AD02}"/>
              </a:ext>
            </a:extLst>
          </p:cNvPr>
          <p:cNvSpPr txBox="1"/>
          <p:nvPr/>
        </p:nvSpPr>
        <p:spPr>
          <a:xfrm>
            <a:off x="4215606" y="1160831"/>
            <a:ext cx="58650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LRS-Förderung</a:t>
            </a:r>
            <a:endParaRPr lang="de-D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  <a:endParaRPr lang="de-D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-Grundlegende rechtschreibliche Regeln wie 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Groß- und Kleinschreibung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-Umlautableitung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-Vokale/Konsonanten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-Dehnungen und Dopplungen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 </a:t>
            </a: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-Regeln zur Kommasetzung üben</a:t>
            </a:r>
          </a:p>
          <a:p>
            <a:endParaRPr lang="de-D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Schärfung des s-Lautes inklusive das-dass</a:t>
            </a:r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E54E49-C0C8-59C8-75C0-2DF56DB36E1C}"/>
              </a:ext>
            </a:extLst>
          </p:cNvPr>
          <p:cNvSpPr txBox="1"/>
          <p:nvPr/>
        </p:nvSpPr>
        <p:spPr>
          <a:xfrm>
            <a:off x="3336132" y="366013"/>
            <a:ext cx="5043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Ziele der LRS-Therapie  </a:t>
            </a:r>
            <a:endParaRPr lang="de-DE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0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879F97C-8507-0AED-E3E7-D37DD24F30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97" t="5702" r="10989" b="4592"/>
          <a:stretch>
            <a:fillRect/>
          </a:stretch>
        </p:blipFill>
        <p:spPr>
          <a:xfrm>
            <a:off x="490538" y="1949842"/>
            <a:ext cx="7581901" cy="527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2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91C2-0FF6-586D-6BA5-3B1E3561E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53A446B-5DC1-9754-0F4A-B1891DECFB4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7487C20-EF86-DA94-FDFC-4533ED83FAD1}"/>
              </a:ext>
            </a:extLst>
          </p:cNvPr>
          <p:cNvGraphicFramePr/>
          <p:nvPr/>
        </p:nvGraphicFramePr>
        <p:xfrm>
          <a:off x="468280" y="1997692"/>
          <a:ext cx="1912970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E197FF9-3A8B-C5E2-A9EF-61CC71B6BD3D}"/>
              </a:ext>
            </a:extLst>
          </p:cNvPr>
          <p:cNvSpPr txBox="1"/>
          <p:nvPr/>
        </p:nvSpPr>
        <p:spPr>
          <a:xfrm>
            <a:off x="755978" y="5291989"/>
            <a:ext cx="6757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CB7AC99-06F0-663D-724F-32773316347E}"/>
              </a:ext>
            </a:extLst>
          </p:cNvPr>
          <p:cNvGrpSpPr/>
          <p:nvPr/>
        </p:nvGrpSpPr>
        <p:grpSpPr>
          <a:xfrm>
            <a:off x="1367584" y="4005934"/>
            <a:ext cx="6078037" cy="1565851"/>
            <a:chOff x="260044" y="1616772"/>
            <a:chExt cx="1566991" cy="995039"/>
          </a:xfrm>
        </p:grpSpPr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46BEEBBC-7FA7-B2E0-FFF2-40D1ED738A78}"/>
                </a:ext>
              </a:extLst>
            </p:cNvPr>
            <p:cNvSpPr/>
            <p:nvPr/>
          </p:nvSpPr>
          <p:spPr>
            <a:xfrm>
              <a:off x="260044" y="1616772"/>
              <a:ext cx="1566991" cy="995039"/>
            </a:xfrm>
            <a:prstGeom prst="roundRect">
              <a:avLst>
                <a:gd name="adj" fmla="val 10000"/>
              </a:avLst>
            </a:prstGeom>
            <a:solidFill>
              <a:srgbClr val="94C11C">
                <a:alpha val="90000"/>
              </a:srgbClr>
            </a:solidFill>
            <a:ln>
              <a:solidFill>
                <a:srgbClr val="0035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" name="Abgerundetes Rechteck 4">
              <a:extLst>
                <a:ext uri="{FF2B5EF4-FFF2-40B4-BE49-F238E27FC236}">
                  <a16:creationId xmlns:a16="http://schemas.microsoft.com/office/drawing/2014/main" id="{4CB439E9-9E49-5362-7C73-F19CC9DE9713}"/>
                </a:ext>
              </a:extLst>
            </p:cNvPr>
            <p:cNvSpPr txBox="1"/>
            <p:nvPr/>
          </p:nvSpPr>
          <p:spPr>
            <a:xfrm>
              <a:off x="289188" y="1645916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8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587254C-0839-B9D1-DF1C-5844015657E7}"/>
              </a:ext>
            </a:extLst>
          </p:cNvPr>
          <p:cNvGrpSpPr/>
          <p:nvPr/>
        </p:nvGrpSpPr>
        <p:grpSpPr>
          <a:xfrm>
            <a:off x="1367584" y="2532576"/>
            <a:ext cx="6078037" cy="995039"/>
            <a:chOff x="260044" y="166000"/>
            <a:chExt cx="1566991" cy="995039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9E6CD01D-47E9-DB4A-712A-6B0B02F753E9}"/>
                </a:ext>
              </a:extLst>
            </p:cNvPr>
            <p:cNvSpPr/>
            <p:nvPr/>
          </p:nvSpPr>
          <p:spPr>
            <a:xfrm>
              <a:off x="260044" y="166000"/>
              <a:ext cx="1566991" cy="995039"/>
            </a:xfrm>
            <a:prstGeom prst="roundRect">
              <a:avLst>
                <a:gd name="adj" fmla="val 10000"/>
              </a:avLst>
            </a:prstGeom>
            <a:ln>
              <a:solidFill>
                <a:srgbClr val="94C1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Abgerundetes Rechteck 4">
              <a:extLst>
                <a:ext uri="{FF2B5EF4-FFF2-40B4-BE49-F238E27FC236}">
                  <a16:creationId xmlns:a16="http://schemas.microsoft.com/office/drawing/2014/main" id="{C7A11599-EC30-CB78-1166-B81BD8F2884A}"/>
                </a:ext>
              </a:extLst>
            </p:cNvPr>
            <p:cNvSpPr txBox="1"/>
            <p:nvPr/>
          </p:nvSpPr>
          <p:spPr>
            <a:xfrm>
              <a:off x="289188" y="195144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700" kern="1200" dirty="0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909F9A07-D63F-46C3-1014-721F45CA25CA}"/>
              </a:ext>
            </a:extLst>
          </p:cNvPr>
          <p:cNvSpPr txBox="1"/>
          <p:nvPr/>
        </p:nvSpPr>
        <p:spPr>
          <a:xfrm>
            <a:off x="1466346" y="2711336"/>
            <a:ext cx="5964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Verfassen Sie innerhalb der nächsten 10 einen </a:t>
            </a:r>
            <a:r>
              <a:rPr lang="de-DE" alt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Brief an ihr „Ich“ in 3 Jahren</a:t>
            </a:r>
            <a:r>
              <a:rPr lang="de-DE" altLang="de-DE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de-DE" altLang="de-DE" sz="1800" dirty="0">
              <a:latin typeface="Arial" panose="020B0604020202020204" pitchFamily="34" charset="0"/>
            </a:endParaRPr>
          </a:p>
          <a:p>
            <a:pPr>
              <a:buNone/>
            </a:pPr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A030769-201A-36DE-A397-6F6CC810DB4D}"/>
              </a:ext>
            </a:extLst>
          </p:cNvPr>
          <p:cNvGrpSpPr/>
          <p:nvPr/>
        </p:nvGrpSpPr>
        <p:grpSpPr>
          <a:xfrm>
            <a:off x="263231" y="1217418"/>
            <a:ext cx="7168109" cy="995039"/>
            <a:chOff x="-20990" y="166000"/>
            <a:chExt cx="1848025" cy="995039"/>
          </a:xfrm>
        </p:grpSpPr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157374CB-CCC0-9299-5A62-B59E2623EFDF}"/>
                </a:ext>
              </a:extLst>
            </p:cNvPr>
            <p:cNvSpPr/>
            <p:nvPr/>
          </p:nvSpPr>
          <p:spPr>
            <a:xfrm>
              <a:off x="260044" y="166000"/>
              <a:ext cx="1566991" cy="995039"/>
            </a:xfrm>
            <a:prstGeom prst="roundRect">
              <a:avLst>
                <a:gd name="adj" fmla="val 10000"/>
              </a:avLst>
            </a:prstGeom>
            <a:ln>
              <a:solidFill>
                <a:srgbClr val="94C1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9" name="Abgerundetes Rechteck 4">
              <a:extLst>
                <a:ext uri="{FF2B5EF4-FFF2-40B4-BE49-F238E27FC236}">
                  <a16:creationId xmlns:a16="http://schemas.microsoft.com/office/drawing/2014/main" id="{1691C7F5-F38E-70BD-A1DA-C0F3A7470E14}"/>
                </a:ext>
              </a:extLst>
            </p:cNvPr>
            <p:cNvSpPr txBox="1"/>
            <p:nvPr/>
          </p:nvSpPr>
          <p:spPr>
            <a:xfrm>
              <a:off x="-20990" y="195143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kern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0242A780-CD35-AAD9-F757-5B8C5FCF77C7}"/>
              </a:ext>
            </a:extLst>
          </p:cNvPr>
          <p:cNvSpPr txBox="1"/>
          <p:nvPr/>
        </p:nvSpPr>
        <p:spPr>
          <a:xfrm>
            <a:off x="1560076" y="1512773"/>
            <a:ext cx="5138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Schreibaufgabe: Brief an Sie selber schreiben </a:t>
            </a:r>
          </a:p>
          <a:p>
            <a:endParaRPr lang="de-DE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CA6FDA0-E5FD-0A0F-2438-6C284C179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4765" y="4479928"/>
            <a:ext cx="585195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Ich bin stolz und glücklich dir als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Lernbegleiter:in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und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Lehramtsstudent:in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sagen zu können, dass…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7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2E53EDF-BF7D-C94C-7443-117949E35811}"/>
              </a:ext>
            </a:extLst>
          </p:cNvPr>
          <p:cNvGrpSpPr/>
          <p:nvPr/>
        </p:nvGrpSpPr>
        <p:grpSpPr>
          <a:xfrm>
            <a:off x="1056252" y="3278781"/>
            <a:ext cx="3127870" cy="1418588"/>
            <a:chOff x="-991953" y="1637102"/>
            <a:chExt cx="1721673" cy="1093262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41B6BA58-F170-B75D-BF3B-A66FF06D6DE7}"/>
                </a:ext>
              </a:extLst>
            </p:cNvPr>
            <p:cNvSpPr/>
            <p:nvPr/>
          </p:nvSpPr>
          <p:spPr>
            <a:xfrm>
              <a:off x="-991953" y="1637102"/>
              <a:ext cx="1721673" cy="10932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Abgerundetes Rechteck 4">
              <a:extLst>
                <a:ext uri="{FF2B5EF4-FFF2-40B4-BE49-F238E27FC236}">
                  <a16:creationId xmlns:a16="http://schemas.microsoft.com/office/drawing/2014/main" id="{90EE70ED-D072-F448-44A7-93913EC4DD61}"/>
                </a:ext>
              </a:extLst>
            </p:cNvPr>
            <p:cNvSpPr txBox="1"/>
            <p:nvPr/>
          </p:nvSpPr>
          <p:spPr>
            <a:xfrm>
              <a:off x="-991953" y="1695484"/>
              <a:ext cx="1657631" cy="1029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de-DE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Was nehmen Sie aus dieser Sitzung mit? </a:t>
              </a:r>
              <a:endParaRPr lang="de-DE" kern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BAB8BE2-220C-34BA-2C4D-5FC004E8FBA5}"/>
              </a:ext>
            </a:extLst>
          </p:cNvPr>
          <p:cNvGrpSpPr/>
          <p:nvPr/>
        </p:nvGrpSpPr>
        <p:grpSpPr>
          <a:xfrm>
            <a:off x="5265489" y="3237231"/>
            <a:ext cx="3127869" cy="1418588"/>
            <a:chOff x="128696" y="0"/>
            <a:chExt cx="1721673" cy="1093262"/>
          </a:xfrm>
        </p:grpSpPr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886A9F44-5E44-BFA6-4F4F-F4C96444D53F}"/>
                </a:ext>
              </a:extLst>
            </p:cNvPr>
            <p:cNvSpPr/>
            <p:nvPr/>
          </p:nvSpPr>
          <p:spPr>
            <a:xfrm>
              <a:off x="128696" y="0"/>
              <a:ext cx="1721673" cy="10932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Abgerundetes Rechteck 4">
              <a:extLst>
                <a:ext uri="{FF2B5EF4-FFF2-40B4-BE49-F238E27FC236}">
                  <a16:creationId xmlns:a16="http://schemas.microsoft.com/office/drawing/2014/main" id="{CC7EC0A9-07B2-A37F-1B3D-845FD76DA64E}"/>
                </a:ext>
              </a:extLst>
            </p:cNvPr>
            <p:cNvSpPr txBox="1"/>
            <p:nvPr/>
          </p:nvSpPr>
          <p:spPr>
            <a:xfrm>
              <a:off x="160717" y="32021"/>
              <a:ext cx="1657631" cy="1029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de-DE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Haben Sie noch offene Fragen? </a:t>
              </a:r>
              <a:endParaRPr lang="de-DE" kern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8DEB869-9B9F-200A-7058-99DDF34025B5}"/>
              </a:ext>
            </a:extLst>
          </p:cNvPr>
          <p:cNvGrpSpPr/>
          <p:nvPr/>
        </p:nvGrpSpPr>
        <p:grpSpPr>
          <a:xfrm>
            <a:off x="3154363" y="1130124"/>
            <a:ext cx="3127869" cy="1418588"/>
            <a:chOff x="128696" y="0"/>
            <a:chExt cx="1721673" cy="1093262"/>
          </a:xfrm>
        </p:grpSpPr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43E82C31-D21C-EB15-FFC6-D17AF522565E}"/>
                </a:ext>
              </a:extLst>
            </p:cNvPr>
            <p:cNvSpPr/>
            <p:nvPr/>
          </p:nvSpPr>
          <p:spPr>
            <a:xfrm>
              <a:off x="128696" y="0"/>
              <a:ext cx="1721673" cy="109326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Abgerundetes Rechteck 4">
              <a:extLst>
                <a:ext uri="{FF2B5EF4-FFF2-40B4-BE49-F238E27FC236}">
                  <a16:creationId xmlns:a16="http://schemas.microsoft.com/office/drawing/2014/main" id="{E7DF0604-6EE2-A401-8380-30C427855A6B}"/>
                </a:ext>
              </a:extLst>
            </p:cNvPr>
            <p:cNvSpPr txBox="1"/>
            <p:nvPr/>
          </p:nvSpPr>
          <p:spPr>
            <a:xfrm>
              <a:off x="160717" y="32021"/>
              <a:ext cx="1657631" cy="1029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de-DE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Fazit</a:t>
              </a:r>
              <a:endParaRPr lang="de-DE" kern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95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8AFD1-F188-880D-BCDB-924DDE3B1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B5E7B-B0D2-1D01-CD88-C6636741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31" y="499872"/>
            <a:ext cx="8286401" cy="10631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de-DE" b="1" dirty="0"/>
              <a:t>Literatur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98FEF-D05E-90EB-9ED2-A7E02BA6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31" y="1764295"/>
            <a:ext cx="8286401" cy="5522330"/>
          </a:xfrm>
        </p:spPr>
        <p:txBody>
          <a:bodyPr>
            <a:normAutofit fontScale="25000" lnSpcReduction="20000"/>
          </a:bodyPr>
          <a:lstStyle/>
          <a:p>
            <a:endParaRPr lang="de-DE" sz="5600" dirty="0"/>
          </a:p>
          <a:p>
            <a:pPr marL="360363" indent="-360363"/>
            <a:r>
              <a:rPr lang="fr-FR" sz="3600" dirty="0"/>
              <a:t>Becker, Tabea/ Müller, Claudia (2015): </a:t>
            </a:r>
            <a:r>
              <a:rPr lang="fr-FR" sz="3600" dirty="0" err="1"/>
              <a:t>Vorlesen</a:t>
            </a:r>
            <a:r>
              <a:rPr lang="fr-FR" sz="3600" dirty="0"/>
              <a:t> </a:t>
            </a:r>
            <a:r>
              <a:rPr lang="fr-FR" sz="3600" dirty="0" err="1"/>
              <a:t>und</a:t>
            </a:r>
            <a:r>
              <a:rPr lang="fr-FR" sz="3600" dirty="0"/>
              <a:t> </a:t>
            </a:r>
            <a:r>
              <a:rPr lang="fr-FR" sz="3600" dirty="0" err="1"/>
              <a:t>Erzählen</a:t>
            </a:r>
            <a:r>
              <a:rPr lang="fr-FR" sz="3600" dirty="0"/>
              <a:t> </a:t>
            </a:r>
            <a:r>
              <a:rPr lang="fr-FR" sz="3600" dirty="0" err="1"/>
              <a:t>im</a:t>
            </a:r>
            <a:r>
              <a:rPr lang="fr-FR" sz="3600" dirty="0"/>
              <a:t> </a:t>
            </a:r>
            <a:r>
              <a:rPr lang="fr-FR" sz="3600" dirty="0" err="1"/>
              <a:t>Vergleich</a:t>
            </a:r>
            <a:r>
              <a:rPr lang="fr-FR" sz="3600" dirty="0"/>
              <a:t>. In: </a:t>
            </a:r>
            <a:r>
              <a:rPr lang="fr-FR" sz="3600" dirty="0" err="1"/>
              <a:t>Gressnich</a:t>
            </a:r>
            <a:r>
              <a:rPr lang="fr-FR" sz="3600" dirty="0"/>
              <a:t> et al (Hg.): 77-93.</a:t>
            </a:r>
          </a:p>
          <a:p>
            <a:pPr marL="360363" indent="-360363"/>
            <a:r>
              <a:rPr lang="fr-FR" sz="3600" dirty="0"/>
              <a:t>Bräuer, Gerd/ Trischler, Franziska (Hg.) (2016): </a:t>
            </a:r>
            <a:r>
              <a:rPr lang="fr-FR" sz="3600" i="1" dirty="0" err="1"/>
              <a:t>Lernchance</a:t>
            </a:r>
            <a:r>
              <a:rPr lang="fr-FR" sz="3600" i="1" dirty="0"/>
              <a:t>: </a:t>
            </a:r>
            <a:r>
              <a:rPr lang="fr-FR" sz="3600" i="1" dirty="0" err="1"/>
              <a:t>Vorlesen</a:t>
            </a:r>
            <a:r>
              <a:rPr lang="fr-FR" sz="3600" i="1" dirty="0"/>
              <a:t>. </a:t>
            </a:r>
            <a:r>
              <a:rPr lang="fr-FR" sz="3600" dirty="0"/>
              <a:t>Stuttgart.</a:t>
            </a:r>
          </a:p>
          <a:p>
            <a:pPr marL="360363" indent="-360363"/>
            <a:r>
              <a:rPr lang="fr-FR" sz="3600" dirty="0"/>
              <a:t>Bräuer, Gerd (2016): </a:t>
            </a:r>
            <a:r>
              <a:rPr lang="fr-FR" sz="3600" dirty="0" err="1"/>
              <a:t>Lernraum</a:t>
            </a:r>
            <a:r>
              <a:rPr lang="fr-FR" sz="3600" dirty="0"/>
              <a:t> </a:t>
            </a:r>
            <a:r>
              <a:rPr lang="fr-FR" sz="3600" dirty="0" err="1"/>
              <a:t>Schulhaus</a:t>
            </a:r>
            <a:r>
              <a:rPr lang="fr-FR" sz="3600" dirty="0"/>
              <a:t> </a:t>
            </a:r>
            <a:r>
              <a:rPr lang="fr-FR" sz="3600" dirty="0" err="1"/>
              <a:t>und</a:t>
            </a:r>
            <a:r>
              <a:rPr lang="fr-FR" sz="3600" dirty="0"/>
              <a:t> </a:t>
            </a:r>
            <a:r>
              <a:rPr lang="fr-FR" sz="3600" dirty="0" err="1"/>
              <a:t>Nachbarschaft</a:t>
            </a:r>
            <a:r>
              <a:rPr lang="fr-FR" sz="3600" dirty="0"/>
              <a:t>. In: Bräuer, Gerd/ Trischler, Franziska (Hg.), 331-342.</a:t>
            </a:r>
          </a:p>
          <a:p>
            <a:pPr marL="360363" indent="-360363"/>
            <a:r>
              <a:rPr lang="fr-FR" sz="3600" dirty="0"/>
              <a:t>Fix, Martin (2008): </a:t>
            </a:r>
            <a:r>
              <a:rPr lang="fr-FR" sz="3600" i="1" dirty="0"/>
              <a:t>Texte </a:t>
            </a:r>
            <a:r>
              <a:rPr lang="fr-FR" sz="3600" i="1" dirty="0" err="1"/>
              <a:t>schreiben</a:t>
            </a:r>
            <a:r>
              <a:rPr lang="fr-FR" sz="3600" i="1" dirty="0"/>
              <a:t> – </a:t>
            </a:r>
            <a:r>
              <a:rPr lang="fr-FR" sz="3600" i="1" dirty="0" err="1"/>
              <a:t>Schreib­prozesse</a:t>
            </a:r>
            <a:r>
              <a:rPr lang="fr-FR" sz="3600" i="1" dirty="0"/>
              <a:t> </a:t>
            </a:r>
            <a:r>
              <a:rPr lang="fr-FR" sz="3600" i="1" dirty="0" err="1"/>
              <a:t>im</a:t>
            </a:r>
            <a:r>
              <a:rPr lang="fr-FR" sz="3600" i="1" dirty="0"/>
              <a:t> </a:t>
            </a:r>
            <a:r>
              <a:rPr lang="fr-FR" sz="3600" i="1" dirty="0" err="1"/>
              <a:t>Deutschunterricht</a:t>
            </a:r>
            <a:r>
              <a:rPr lang="fr-FR" sz="3600" i="1" dirty="0"/>
              <a:t>. </a:t>
            </a:r>
            <a:r>
              <a:rPr lang="fr-FR" sz="3600" dirty="0"/>
              <a:t>Paderborn. </a:t>
            </a:r>
            <a:endParaRPr lang="de-DE" sz="3600" dirty="0"/>
          </a:p>
          <a:p>
            <a:pPr marL="360363" indent="-360363"/>
            <a:r>
              <a:rPr lang="de-DE" sz="3600" dirty="0" err="1"/>
              <a:t>Gressnich</a:t>
            </a:r>
            <a:r>
              <a:rPr lang="de-DE" sz="3600" dirty="0"/>
              <a:t>, Eva/ Müller, Claudia/ Stark, Linda (</a:t>
            </a:r>
            <a:r>
              <a:rPr lang="de-DE" sz="3600" dirty="0" err="1"/>
              <a:t>Hg</a:t>
            </a:r>
            <a:r>
              <a:rPr lang="de-DE" sz="3600" dirty="0"/>
              <a:t>.) (2015): </a:t>
            </a:r>
            <a:r>
              <a:rPr lang="de-DE" sz="3600" i="1" dirty="0"/>
              <a:t>Lernen durch Vorlesen. </a:t>
            </a:r>
            <a:r>
              <a:rPr lang="de-DE" sz="3600" dirty="0"/>
              <a:t>Tübingen.</a:t>
            </a:r>
          </a:p>
          <a:p>
            <a:pPr marL="360363" indent="-360363"/>
            <a:r>
              <a:rPr lang="de-DE" sz="3600" dirty="0"/>
              <a:t>Hurrelmann, Bettina (2005): Vorlesen – warum eigentlich? Ein Blick auf die frühe literarische Sozialisation. </a:t>
            </a:r>
            <a:r>
              <a:rPr lang="de-DE" sz="3600" i="1" dirty="0"/>
              <a:t>Leseforum </a:t>
            </a:r>
            <a:r>
              <a:rPr lang="de-DE" sz="3600" dirty="0"/>
              <a:t>14, 18-26.</a:t>
            </a:r>
          </a:p>
          <a:p>
            <a:pPr marL="360363" indent="-360363"/>
            <a:r>
              <a:rPr lang="fr-FR" sz="3600" dirty="0"/>
              <a:t>Lowe, Virginia (2011): Don’t tell me all about </a:t>
            </a:r>
            <a:r>
              <a:rPr lang="fr-FR" sz="3600" dirty="0" err="1"/>
              <a:t>it</a:t>
            </a:r>
            <a:r>
              <a:rPr lang="fr-FR" sz="3600" dirty="0"/>
              <a:t> – </a:t>
            </a:r>
            <a:r>
              <a:rPr lang="fr-FR" sz="3600" dirty="0" err="1"/>
              <a:t>just</a:t>
            </a:r>
            <a:r>
              <a:rPr lang="fr-FR" sz="3600" dirty="0"/>
              <a:t> </a:t>
            </a:r>
            <a:r>
              <a:rPr lang="fr-FR" sz="3600" dirty="0" err="1"/>
              <a:t>read</a:t>
            </a:r>
            <a:r>
              <a:rPr lang="fr-FR" sz="3600" dirty="0"/>
              <a:t> </a:t>
            </a:r>
            <a:r>
              <a:rPr lang="fr-FR" sz="3600" dirty="0" err="1"/>
              <a:t>it</a:t>
            </a:r>
            <a:r>
              <a:rPr lang="fr-FR" sz="3600" dirty="0"/>
              <a:t> to me! In: </a:t>
            </a:r>
            <a:r>
              <a:rPr lang="fr-FR" sz="3600" dirty="0" err="1"/>
              <a:t>Kümmerling-Meibauer</a:t>
            </a:r>
            <a:r>
              <a:rPr lang="fr-FR" sz="3600" dirty="0"/>
              <a:t>, B. (</a:t>
            </a:r>
            <a:r>
              <a:rPr lang="fr-FR" sz="3600" dirty="0" err="1"/>
              <a:t>Hrsg</a:t>
            </a:r>
            <a:r>
              <a:rPr lang="fr-FR" sz="3600" dirty="0"/>
              <a:t>.) : </a:t>
            </a:r>
            <a:r>
              <a:rPr lang="fr-FR" sz="3600" i="1" dirty="0"/>
              <a:t>Emergent </a:t>
            </a:r>
            <a:r>
              <a:rPr lang="fr-FR" sz="3600" i="1" dirty="0" err="1"/>
              <a:t>literacy</a:t>
            </a:r>
            <a:r>
              <a:rPr lang="fr-FR" sz="3600" i="1" dirty="0"/>
              <a:t>. </a:t>
            </a:r>
            <a:r>
              <a:rPr lang="fr-FR" sz="3600" i="1" dirty="0" err="1"/>
              <a:t>Childrens</a:t>
            </a:r>
            <a:r>
              <a:rPr lang="fr-FR" sz="3600" i="1" dirty="0"/>
              <a:t>’ books </a:t>
            </a:r>
            <a:r>
              <a:rPr lang="fr-FR" sz="3600" i="1" dirty="0" err="1"/>
              <a:t>from</a:t>
            </a:r>
            <a:r>
              <a:rPr lang="fr-FR" sz="3600" i="1" dirty="0"/>
              <a:t> 0 to 3. </a:t>
            </a:r>
            <a:r>
              <a:rPr lang="fr-FR" sz="3600" dirty="0"/>
              <a:t>Amsterdam, 209-225.</a:t>
            </a:r>
          </a:p>
          <a:p>
            <a:pPr marL="360363" indent="-360363"/>
            <a:r>
              <a:rPr lang="fr-FR" sz="3600" dirty="0"/>
              <a:t>Merz-Gretsch, Jasmin (2010): </a:t>
            </a:r>
            <a:r>
              <a:rPr lang="de-DE" sz="3600" i="1" dirty="0"/>
              <a:t>Texte schreiben lernen: Grundlagen, Methoden, Unterrichtsvorschläge</a:t>
            </a:r>
            <a:r>
              <a:rPr lang="de-DE" sz="3600" dirty="0"/>
              <a:t>. Seelze.</a:t>
            </a:r>
          </a:p>
          <a:p>
            <a:pPr marL="360363" indent="-360363"/>
            <a:r>
              <a:rPr lang="de-DE" sz="3600" dirty="0"/>
              <a:t>Müller, Astrid (2013): </a:t>
            </a:r>
            <a:r>
              <a:rPr lang="de-DE" sz="3600" i="1" dirty="0"/>
              <a:t>Schreiben. </a:t>
            </a:r>
            <a:r>
              <a:rPr lang="de-DE" sz="3600" dirty="0"/>
              <a:t>In: Rothstein, Björn/ Müller, Claudia (</a:t>
            </a:r>
            <a:r>
              <a:rPr lang="de-DE" sz="3600" dirty="0" err="1"/>
              <a:t>Hg</a:t>
            </a:r>
            <a:r>
              <a:rPr lang="de-DE" sz="3600" dirty="0"/>
              <a:t>): </a:t>
            </a:r>
            <a:r>
              <a:rPr lang="de-DE" sz="3600" i="1" dirty="0"/>
              <a:t>Kernbegriffe der Sprachdidaktik Deutsch. </a:t>
            </a:r>
            <a:r>
              <a:rPr lang="de-DE" sz="3600" dirty="0"/>
              <a:t>Baltmannsweiler.</a:t>
            </a:r>
          </a:p>
          <a:p>
            <a:pPr marL="360363" indent="-360363"/>
            <a:r>
              <a:rPr lang="de-DE" sz="3600" dirty="0"/>
              <a:t>Ockel, Eberhard (2000): </a:t>
            </a:r>
            <a:r>
              <a:rPr lang="de-DE" sz="3600" i="1" dirty="0"/>
              <a:t>Vorlesen als Aufgabe und Gegenstand des Deutschunterrichts. </a:t>
            </a:r>
            <a:r>
              <a:rPr lang="de-DE" sz="3600" dirty="0"/>
              <a:t>Baltmannsweiler.</a:t>
            </a:r>
          </a:p>
          <a:p>
            <a:pPr marL="360363" indent="-360363"/>
            <a:r>
              <a:rPr lang="de-DE" sz="3600" dirty="0"/>
              <a:t>Ockel, Eberhard (2013): </a:t>
            </a:r>
            <a:r>
              <a:rPr lang="de-DE" sz="3600" i="1" dirty="0"/>
              <a:t>Vorlesen. </a:t>
            </a:r>
            <a:r>
              <a:rPr lang="de-DE" sz="3600" dirty="0"/>
              <a:t>In: Rothstein, Björn/ Müller, Claudia (</a:t>
            </a:r>
            <a:r>
              <a:rPr lang="de-DE" sz="3600" dirty="0" err="1"/>
              <a:t>Hg</a:t>
            </a:r>
            <a:r>
              <a:rPr lang="de-DE" sz="3600" dirty="0"/>
              <a:t>): </a:t>
            </a:r>
            <a:r>
              <a:rPr lang="de-DE" sz="3600" i="1" dirty="0"/>
              <a:t>Kernbegriffe der Sprachdidaktik Deutsch. </a:t>
            </a:r>
            <a:r>
              <a:rPr lang="de-DE" sz="3600" dirty="0"/>
              <a:t>Baltmannsweiler.</a:t>
            </a:r>
          </a:p>
          <a:p>
            <a:pPr marL="360363" indent="-360363"/>
            <a:r>
              <a:rPr lang="de-DE" sz="3600" dirty="0"/>
              <a:t>Ossner, Jakob (1995): </a:t>
            </a:r>
            <a:r>
              <a:rPr lang="de-DE" sz="3600" i="1" dirty="0" err="1"/>
              <a:t>Prozeßorientierte</a:t>
            </a:r>
            <a:r>
              <a:rPr lang="de-DE" sz="3600" i="1" dirty="0"/>
              <a:t> Schreibdidaktik in Lehrplänen.</a:t>
            </a:r>
            <a:r>
              <a:rPr lang="de-DE" sz="3600" dirty="0"/>
              <a:t> In: Jürgen </a:t>
            </a:r>
            <a:r>
              <a:rPr lang="de-DE" sz="3600" dirty="0" err="1"/>
              <a:t>Baurmann</a:t>
            </a:r>
            <a:r>
              <a:rPr lang="de-DE" sz="3600" dirty="0"/>
              <a:t>, Rüdiger Weingarten (</a:t>
            </a:r>
            <a:r>
              <a:rPr lang="de-DE" sz="3600" dirty="0" err="1"/>
              <a:t>Hg</a:t>
            </a:r>
            <a:r>
              <a:rPr lang="de-DE" sz="3600" dirty="0"/>
              <a:t>.): </a:t>
            </a:r>
            <a:r>
              <a:rPr lang="de-DE" sz="3600" i="1" dirty="0"/>
              <a:t>Schreiben. Prozesse, Prozeduren und Produkte.</a:t>
            </a:r>
            <a:r>
              <a:rPr lang="de-DE" sz="3600" dirty="0"/>
              <a:t> Opladen, 29-50.</a:t>
            </a:r>
          </a:p>
          <a:p>
            <a:pPr marL="360363" indent="-360363"/>
            <a:r>
              <a:rPr lang="de-DE" sz="3600" dirty="0"/>
              <a:t>Redder, Angelika (2003): </a:t>
            </a:r>
            <a:r>
              <a:rPr lang="de-DE" sz="3600" i="1" dirty="0"/>
              <a:t>Literarische Kommunikation: einige linguistische Vorschläge</a:t>
            </a:r>
            <a:r>
              <a:rPr lang="de-DE" sz="3600" dirty="0"/>
              <a:t>. In: Hagemann, Jörg / Sager, Svend F. (Hrsg.): </a:t>
            </a:r>
            <a:r>
              <a:rPr lang="de-DE" sz="3600" i="1" dirty="0"/>
              <a:t>Schriftliche und mündliche Kommunikation. Begriffe – Methoden – Analysen. Festschrift zum 65. Geburtstag von Klaus Brinker</a:t>
            </a:r>
            <a:r>
              <a:rPr lang="de-DE" sz="3600" dirty="0"/>
              <a:t>. Tübingen, 185-197.</a:t>
            </a:r>
          </a:p>
          <a:p>
            <a:pPr marL="360363" indent="-360363"/>
            <a:r>
              <a:rPr lang="fr-FR" sz="3600" dirty="0"/>
              <a:t>Rothstein, B. (2013): Ein </a:t>
            </a:r>
            <a:r>
              <a:rPr lang="fr-FR" sz="3600" dirty="0" err="1"/>
              <a:t>Sprachhandlungsansatz</a:t>
            </a:r>
            <a:r>
              <a:rPr lang="fr-FR" sz="3600" dirty="0"/>
              <a:t> </a:t>
            </a:r>
            <a:r>
              <a:rPr lang="fr-FR" sz="3600" dirty="0" err="1"/>
              <a:t>für</a:t>
            </a:r>
            <a:r>
              <a:rPr lang="fr-FR" sz="3600" dirty="0"/>
              <a:t> </a:t>
            </a:r>
            <a:r>
              <a:rPr lang="fr-FR" sz="3600" dirty="0" err="1"/>
              <a:t>das</a:t>
            </a:r>
            <a:r>
              <a:rPr lang="fr-FR" sz="3600" dirty="0"/>
              <a:t> </a:t>
            </a:r>
            <a:r>
              <a:rPr lang="fr-FR" sz="3600" dirty="0" err="1"/>
              <a:t>Vorlesen</a:t>
            </a:r>
            <a:r>
              <a:rPr lang="fr-FR" sz="3600" dirty="0"/>
              <a:t> </a:t>
            </a:r>
            <a:r>
              <a:rPr lang="fr-FR" sz="3600" dirty="0" err="1"/>
              <a:t>am</a:t>
            </a:r>
            <a:r>
              <a:rPr lang="fr-FR" sz="3600" dirty="0"/>
              <a:t> </a:t>
            </a:r>
            <a:r>
              <a:rPr lang="fr-FR" sz="3600" dirty="0" err="1"/>
              <a:t>Beispiel</a:t>
            </a:r>
            <a:r>
              <a:rPr lang="fr-FR" sz="3600" dirty="0"/>
              <a:t> von Hervé </a:t>
            </a:r>
            <a:r>
              <a:rPr lang="fr-FR" sz="3600" dirty="0" err="1"/>
              <a:t>Tullets</a:t>
            </a:r>
            <a:r>
              <a:rPr lang="fr-FR" sz="3600" dirty="0"/>
              <a:t> Turlututu. In: Frickel, D. &amp; </a:t>
            </a:r>
            <a:r>
              <a:rPr lang="fr-FR" sz="3600" dirty="0" err="1"/>
              <a:t>Boelmann</a:t>
            </a:r>
            <a:r>
              <a:rPr lang="fr-FR" sz="3600" dirty="0"/>
              <a:t>, J. (</a:t>
            </a:r>
            <a:r>
              <a:rPr lang="fr-FR" sz="3600" dirty="0" err="1"/>
              <a:t>Hrsg</a:t>
            </a:r>
            <a:r>
              <a:rPr lang="fr-FR" sz="3600" dirty="0"/>
              <a:t>.): </a:t>
            </a:r>
            <a:r>
              <a:rPr lang="fr-FR" sz="3600" i="1" dirty="0" err="1"/>
              <a:t>Literatur</a:t>
            </a:r>
            <a:r>
              <a:rPr lang="fr-FR" sz="3600" i="1" dirty="0"/>
              <a:t>, </a:t>
            </a:r>
            <a:r>
              <a:rPr lang="fr-FR" sz="3600" i="1" dirty="0" err="1"/>
              <a:t>Lesen</a:t>
            </a:r>
            <a:r>
              <a:rPr lang="fr-FR" sz="3600" i="1" dirty="0"/>
              <a:t>, </a:t>
            </a:r>
            <a:r>
              <a:rPr lang="fr-FR" sz="3600" i="1" dirty="0" err="1"/>
              <a:t>Lernen</a:t>
            </a:r>
            <a:r>
              <a:rPr lang="fr-FR" sz="3600" dirty="0"/>
              <a:t>. </a:t>
            </a:r>
            <a:r>
              <a:rPr lang="fr-FR" sz="3600" i="1" dirty="0" err="1"/>
              <a:t>Festschrift</a:t>
            </a:r>
            <a:r>
              <a:rPr lang="fr-FR" sz="3600" i="1" dirty="0"/>
              <a:t> </a:t>
            </a:r>
            <a:r>
              <a:rPr lang="fr-FR" sz="3600" i="1" dirty="0" err="1"/>
              <a:t>für</a:t>
            </a:r>
            <a:r>
              <a:rPr lang="fr-FR" sz="3600" i="1" dirty="0"/>
              <a:t> Gerhard Rupp</a:t>
            </a:r>
            <a:r>
              <a:rPr lang="fr-FR" sz="3600" dirty="0"/>
              <a:t>. Frankfurt, 317-336.</a:t>
            </a:r>
            <a:endParaRPr lang="de-DE" sz="3600" dirty="0"/>
          </a:p>
          <a:p>
            <a:pPr marL="360363" indent="-360363"/>
            <a:r>
              <a:rPr lang="fr-FR" sz="3600" dirty="0"/>
              <a:t>Rothstein, B. (2015): Wenn der Stift </a:t>
            </a:r>
            <a:r>
              <a:rPr lang="fr-FR" sz="3600" dirty="0" err="1"/>
              <a:t>nicht</a:t>
            </a:r>
            <a:r>
              <a:rPr lang="fr-FR" sz="3600" dirty="0"/>
              <a:t> </a:t>
            </a:r>
            <a:r>
              <a:rPr lang="fr-FR" sz="3600" dirty="0" err="1"/>
              <a:t>schreibt</a:t>
            </a:r>
            <a:r>
              <a:rPr lang="fr-FR" sz="3600" dirty="0"/>
              <a:t>, </a:t>
            </a:r>
            <a:r>
              <a:rPr lang="fr-FR" sz="3600" dirty="0" err="1"/>
              <a:t>sondern</a:t>
            </a:r>
            <a:r>
              <a:rPr lang="fr-FR" sz="3600" dirty="0"/>
              <a:t> </a:t>
            </a:r>
            <a:r>
              <a:rPr lang="fr-FR" sz="3600" dirty="0" err="1"/>
              <a:t>vorliest</a:t>
            </a:r>
            <a:r>
              <a:rPr lang="fr-FR" sz="3600" dirty="0"/>
              <a:t>: </a:t>
            </a:r>
            <a:r>
              <a:rPr lang="fr-FR" sz="3600" dirty="0" err="1"/>
              <a:t>tiptoi-Bücher</a:t>
            </a:r>
            <a:r>
              <a:rPr lang="fr-FR" sz="3600" dirty="0"/>
              <a:t> </a:t>
            </a:r>
            <a:r>
              <a:rPr lang="fr-FR" sz="3600" dirty="0" err="1"/>
              <a:t>linguistisch</a:t>
            </a:r>
            <a:r>
              <a:rPr lang="fr-FR" sz="3600" dirty="0"/>
              <a:t> </a:t>
            </a:r>
            <a:r>
              <a:rPr lang="fr-FR" sz="3600" dirty="0" err="1"/>
              <a:t>und</a:t>
            </a:r>
            <a:r>
              <a:rPr lang="fr-FR" sz="3600" dirty="0"/>
              <a:t> </a:t>
            </a:r>
            <a:r>
              <a:rPr lang="fr-FR" sz="3600" dirty="0" err="1"/>
              <a:t>didaktisch</a:t>
            </a:r>
            <a:r>
              <a:rPr lang="fr-FR" sz="3600" dirty="0"/>
              <a:t> </a:t>
            </a:r>
            <a:r>
              <a:rPr lang="fr-FR" sz="3600" dirty="0" err="1"/>
              <a:t>betrachtet</a:t>
            </a:r>
            <a:r>
              <a:rPr lang="fr-FR" sz="3600" dirty="0"/>
              <a:t>. </a:t>
            </a:r>
            <a:r>
              <a:rPr lang="fr-FR" sz="3600" i="1" dirty="0" err="1"/>
              <a:t>Wirkendes</a:t>
            </a:r>
            <a:r>
              <a:rPr lang="fr-FR" sz="3600" i="1" dirty="0"/>
              <a:t> Wort </a:t>
            </a:r>
            <a:r>
              <a:rPr lang="fr-FR" sz="3600" dirty="0"/>
              <a:t>65, 447-465.</a:t>
            </a:r>
          </a:p>
          <a:p>
            <a:pPr marL="360363" indent="-360363"/>
            <a:r>
              <a:rPr lang="fr-FR" sz="3600" dirty="0" err="1"/>
              <a:t>Schönfelder</a:t>
            </a:r>
            <a:r>
              <a:rPr lang="fr-FR" sz="3600" dirty="0"/>
              <a:t>, Mandy (2015): </a:t>
            </a:r>
            <a:r>
              <a:rPr lang="fr-FR" sz="3600" dirty="0" err="1"/>
              <a:t>Vorlesesituationen</a:t>
            </a:r>
            <a:r>
              <a:rPr lang="fr-FR" sz="3600" dirty="0"/>
              <a:t> mit Fragen </a:t>
            </a:r>
            <a:r>
              <a:rPr lang="fr-FR" sz="3600" dirty="0" err="1"/>
              <a:t>sprachfördernd</a:t>
            </a:r>
            <a:r>
              <a:rPr lang="fr-FR" sz="3600" dirty="0"/>
              <a:t> </a:t>
            </a:r>
            <a:r>
              <a:rPr lang="fr-FR" sz="3600" dirty="0" err="1"/>
              <a:t>gestalten</a:t>
            </a:r>
            <a:r>
              <a:rPr lang="fr-FR" sz="3600" dirty="0"/>
              <a:t>. In: </a:t>
            </a:r>
            <a:r>
              <a:rPr lang="fr-FR" sz="3600" dirty="0" err="1"/>
              <a:t>Gressnich</a:t>
            </a:r>
            <a:r>
              <a:rPr lang="fr-FR" sz="3600" dirty="0"/>
              <a:t> et al (Hg.), 126-142.</a:t>
            </a:r>
            <a:endParaRPr lang="de-DE" sz="3600" dirty="0"/>
          </a:p>
          <a:p>
            <a:pPr marL="360363" indent="-360363"/>
            <a:r>
              <a:rPr lang="de-DE" sz="3600" dirty="0"/>
              <a:t>Stiftung Lesen &amp; Deutsche Bahn AG &amp; Die Zeit (2011): </a:t>
            </a:r>
            <a:r>
              <a:rPr lang="de-DE" sz="3600" i="1" dirty="0"/>
              <a:t>Die Bedeutung des Vorlesens für die Entwicklung von Kindern. Repräsentative Befragung von 10- bis 19-Jährigen. </a:t>
            </a:r>
            <a:r>
              <a:rPr lang="de-DE" sz="3600" dirty="0"/>
              <a:t>(erreichbar unter: </a:t>
            </a:r>
            <a:r>
              <a:rPr lang="de-DE" sz="3600" dirty="0" err="1"/>
              <a:t>www.stiftunglesen.de</a:t>
            </a:r>
            <a:r>
              <a:rPr lang="de-DE" sz="3600" dirty="0"/>
              <a:t>/</a:t>
            </a:r>
            <a:r>
              <a:rPr lang="de-DE" sz="3600" dirty="0" err="1"/>
              <a:t>vorlesestudie</a:t>
            </a:r>
            <a:r>
              <a:rPr lang="de-DE" sz="3600" dirty="0"/>
              <a:t>) (01.10.2012). </a:t>
            </a:r>
          </a:p>
          <a:p>
            <a:pPr marL="360363" indent="-360363"/>
            <a:r>
              <a:rPr lang="fr-FR" sz="3600" dirty="0"/>
              <a:t>Trischler, Franziska (2016): </a:t>
            </a:r>
            <a:r>
              <a:rPr lang="fr-FR" sz="3600" dirty="0" err="1"/>
              <a:t>Lernraum</a:t>
            </a:r>
            <a:r>
              <a:rPr lang="fr-FR" sz="3600" dirty="0"/>
              <a:t> </a:t>
            </a:r>
            <a:r>
              <a:rPr lang="fr-FR" sz="3600" dirty="0" err="1"/>
              <a:t>Vorleser</a:t>
            </a:r>
            <a:r>
              <a:rPr lang="fr-FR" sz="3600" dirty="0"/>
              <a:t>/in. In: Bräuer, Gerd/ Trischler, Franziska (Hg.), 41-210.</a:t>
            </a:r>
          </a:p>
          <a:p>
            <a:pPr marL="360363" indent="-360363"/>
            <a:r>
              <a:rPr lang="de-DE" sz="3600" dirty="0"/>
              <a:t>von </a:t>
            </a:r>
            <a:r>
              <a:rPr lang="de-DE" sz="3600" dirty="0" err="1"/>
              <a:t>Lehmden</a:t>
            </a:r>
            <a:r>
              <a:rPr lang="de-DE" sz="3600" dirty="0"/>
              <a:t>, F., Kauffeldt, J., Belke, E., &amp; Rohlfing, K. (2013). Das Vorlesen von Kinderbüchern als implizites Mittel zur Sprachförderung im Bereich Grammatik. </a:t>
            </a:r>
            <a:r>
              <a:rPr lang="de-DE" sz="3600" i="1" dirty="0"/>
              <a:t>Praxis Sprache</a:t>
            </a:r>
            <a:r>
              <a:rPr lang="de-DE" sz="3600" dirty="0"/>
              <a:t> 1, 18-27.</a:t>
            </a:r>
          </a:p>
          <a:p>
            <a:pPr marL="360363" indent="-360363"/>
            <a:r>
              <a:rPr lang="de-DE" sz="3600" dirty="0"/>
              <a:t>Wieler, Petra (1995): Vorlesegespräche mit Kindern im Vorschulalter. Beobachtungen zur Bilderbuch-Rezeption mit Vierjährigen in der Familie. In: Rosebrock, Cornelia (Hrsg.): </a:t>
            </a:r>
            <a:r>
              <a:rPr lang="de-DE" sz="3600" i="1" dirty="0"/>
              <a:t>Lesen im Medienzeitalter. Biographische und historische Aspekte literarischer Sozialisation.</a:t>
            </a:r>
            <a:r>
              <a:rPr lang="de-DE" sz="3600" dirty="0"/>
              <a:t> Weinheim, 45-64. </a:t>
            </a:r>
          </a:p>
          <a:p>
            <a:pPr lvl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0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F627DE5-802C-D5D2-0F53-71066CB1F375}"/>
              </a:ext>
            </a:extLst>
          </p:cNvPr>
          <p:cNvGrpSpPr/>
          <p:nvPr/>
        </p:nvGrpSpPr>
        <p:grpSpPr>
          <a:xfrm>
            <a:off x="683766" y="1689784"/>
            <a:ext cx="3203638" cy="1657208"/>
            <a:chOff x="380226" y="0"/>
            <a:chExt cx="3521581" cy="2236204"/>
          </a:xfrm>
        </p:grpSpPr>
        <p:sp>
          <p:nvSpPr>
            <p:cNvPr id="3" name="Abgerundetes Rechteck 2">
              <a:extLst>
                <a:ext uri="{FF2B5EF4-FFF2-40B4-BE49-F238E27FC236}">
                  <a16:creationId xmlns:a16="http://schemas.microsoft.com/office/drawing/2014/main" id="{6A4B6280-F300-FD25-31EF-3691FB013918}"/>
                </a:ext>
              </a:extLst>
            </p:cNvPr>
            <p:cNvSpPr/>
            <p:nvPr/>
          </p:nvSpPr>
          <p:spPr>
            <a:xfrm>
              <a:off x="380226" y="0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Abgerundetes Rechteck 4">
              <a:extLst>
                <a:ext uri="{FF2B5EF4-FFF2-40B4-BE49-F238E27FC236}">
                  <a16:creationId xmlns:a16="http://schemas.microsoft.com/office/drawing/2014/main" id="{5C0F9384-3E96-DBCC-B495-02702C22BBEE}"/>
                </a:ext>
              </a:extLst>
            </p:cNvPr>
            <p:cNvSpPr txBox="1"/>
            <p:nvPr/>
          </p:nvSpPr>
          <p:spPr>
            <a:xfrm>
              <a:off x="445722" y="65496"/>
              <a:ext cx="3390589" cy="2105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800" dirty="0"/>
                <a:t>Grund</a:t>
              </a:r>
              <a:r>
                <a:rPr lang="de-DE" sz="1800" b="1" dirty="0"/>
                <a:t>funktionen</a:t>
              </a:r>
              <a:r>
                <a:rPr lang="de-DE" sz="1800" dirty="0"/>
                <a:t> des Schreibens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900" kern="1200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EF170D7-C142-BE85-1CE7-398B199B73C9}"/>
              </a:ext>
            </a:extLst>
          </p:cNvPr>
          <p:cNvGrpSpPr/>
          <p:nvPr/>
        </p:nvGrpSpPr>
        <p:grpSpPr>
          <a:xfrm>
            <a:off x="4650984" y="1573902"/>
            <a:ext cx="3203638" cy="1657208"/>
            <a:chOff x="380226" y="0"/>
            <a:chExt cx="3521581" cy="2236204"/>
          </a:xfrm>
        </p:grpSpPr>
        <p:sp>
          <p:nvSpPr>
            <p:cNvPr id="6" name="Abgerundetes Rechteck 5">
              <a:extLst>
                <a:ext uri="{FF2B5EF4-FFF2-40B4-BE49-F238E27FC236}">
                  <a16:creationId xmlns:a16="http://schemas.microsoft.com/office/drawing/2014/main" id="{BDF26812-F1E0-E55B-535C-3E560DF7F0AD}"/>
                </a:ext>
              </a:extLst>
            </p:cNvPr>
            <p:cNvSpPr/>
            <p:nvPr/>
          </p:nvSpPr>
          <p:spPr>
            <a:xfrm>
              <a:off x="380226" y="0"/>
              <a:ext cx="3521581" cy="2236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Abgerundetes Rechteck 4">
              <a:extLst>
                <a:ext uri="{FF2B5EF4-FFF2-40B4-BE49-F238E27FC236}">
                  <a16:creationId xmlns:a16="http://schemas.microsoft.com/office/drawing/2014/main" id="{3BC7757C-6BF2-6BD4-EDF9-EFE774DD027F}"/>
                </a:ext>
              </a:extLst>
            </p:cNvPr>
            <p:cNvSpPr txBox="1"/>
            <p:nvPr/>
          </p:nvSpPr>
          <p:spPr>
            <a:xfrm>
              <a:off x="445722" y="65496"/>
              <a:ext cx="3390589" cy="2105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900" b="1" dirty="0"/>
                <a:t>Schreibkompetenz</a:t>
              </a:r>
              <a:r>
                <a:rPr lang="de-DE" sz="1900" kern="1200" dirty="0"/>
                <a:t> </a:t>
              </a:r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A334618C-23E9-3125-BF4A-A58AA72A0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984" y="3347480"/>
            <a:ext cx="3432312" cy="355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4111" rIns="0" bIns="84111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Unter einer voll ausgebildeten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Schreib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kompetenz […] versteht man die Fähigkeit, einen Text,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abstrahiert vom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Hier und Jetzt,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über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die unmittelbare Schreibzeit und den Schreibort </a:t>
            </a:r>
            <a:r>
              <a:rPr lang="de-DE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hinaus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prinzipiell für jedermann lesbar verfassen zu können. (Ossner 1995: 46)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7FC3DC5-A18B-3C73-CC71-75F1A1B3D714}"/>
              </a:ext>
            </a:extLst>
          </p:cNvPr>
          <p:cNvSpPr txBox="1"/>
          <p:nvPr/>
        </p:nvSpPr>
        <p:spPr>
          <a:xfrm>
            <a:off x="743349" y="3395530"/>
            <a:ext cx="32036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Clr>
                <a:srgbClr val="94C11C"/>
              </a:buClr>
              <a:buFont typeface="Wingdings" pitchFamily="2" charset="2"/>
              <a:buChar char="§"/>
            </a:pPr>
            <a:endParaRPr lang="de-DE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179388" indent="-179388">
              <a:buClr>
                <a:srgbClr val="94C11C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kommunikativ</a:t>
            </a:r>
          </a:p>
          <a:p>
            <a:pPr marL="179388" indent="-179388">
              <a:buClr>
                <a:srgbClr val="94C11C"/>
              </a:buClr>
              <a:buFont typeface="Wingdings" pitchFamily="2" charset="2"/>
              <a:buChar char="§"/>
            </a:pPr>
            <a:endParaRPr lang="de-DE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179388" indent="-179388">
              <a:buClr>
                <a:srgbClr val="94C11C"/>
              </a:buClr>
              <a:buFont typeface="Wingdings" pitchFamily="2" charset="2"/>
              <a:buChar char="§"/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memorativ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-konservierend</a:t>
            </a:r>
          </a:p>
          <a:p>
            <a:pPr marL="179388" indent="-179388">
              <a:buClr>
                <a:srgbClr val="94C11C"/>
              </a:buClr>
              <a:buFont typeface="Wingdings" pitchFamily="2" charset="2"/>
              <a:buChar char="§"/>
            </a:pPr>
            <a:endParaRPr lang="de-DE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179388" indent="-179388">
              <a:buClr>
                <a:srgbClr val="94C11C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epistemologisch (Denken, Lernen, Erinnerungen)</a:t>
            </a:r>
          </a:p>
          <a:p>
            <a:pPr marL="179388" indent="-179388">
              <a:buClr>
                <a:srgbClr val="94C11C"/>
              </a:buClr>
              <a:buFont typeface="Wingdings" pitchFamily="2" charset="2"/>
              <a:buChar char="§"/>
            </a:pPr>
            <a:endParaRPr lang="de-DE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marL="179388" indent="-179388">
              <a:buClr>
                <a:srgbClr val="94C11C"/>
              </a:buClr>
              <a:buFont typeface="Wingdings" pitchFamily="2" charset="2"/>
              <a:buChar char="§"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(selbst-)reflexiv</a:t>
            </a:r>
          </a:p>
          <a:p>
            <a:pPr marL="179388" indent="-179388" algn="r">
              <a:buClr>
                <a:srgbClr val="94C11C"/>
              </a:buClr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(Merz-Grötsch 2010)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49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B19625B-384C-65BC-6048-49795B6B8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128372"/>
              </p:ext>
            </p:extLst>
          </p:nvPr>
        </p:nvGraphicFramePr>
        <p:xfrm>
          <a:off x="693738" y="2012950"/>
          <a:ext cx="7335837" cy="4924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5837">
                  <a:extLst>
                    <a:ext uri="{9D8B030D-6E8A-4147-A177-3AD203B41FA5}">
                      <a16:colId xmlns:a16="http://schemas.microsoft.com/office/drawing/2014/main" val="1076710610"/>
                    </a:ext>
                  </a:extLst>
                </a:gridCol>
              </a:tblGrid>
              <a:tr h="41300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Schreibkompetenz</a:t>
                      </a:r>
                    </a:p>
                  </a:txBody>
                  <a:tcPr>
                    <a:solidFill>
                      <a:srgbClr val="94C1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60374"/>
                  </a:ext>
                </a:extLst>
              </a:tr>
              <a:tr h="4511082">
                <a:tc>
                  <a:txBody>
                    <a:bodyPr/>
                    <a:lstStyle/>
                    <a:p>
                      <a:pPr algn="l"/>
                      <a:endParaRPr lang="de-DE" dirty="0">
                        <a:solidFill>
                          <a:srgbClr val="003560"/>
                        </a:solidFill>
                      </a:endParaRPr>
                    </a:p>
                    <a:p>
                      <a:pPr algn="l"/>
                      <a:endParaRPr lang="de-DE" dirty="0">
                        <a:solidFill>
                          <a:srgbClr val="003560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rgbClr val="003560"/>
                        </a:solidFill>
                      </a:endParaRPr>
                    </a:p>
                    <a:p>
                      <a:pPr algn="ctr"/>
                      <a:endParaRPr lang="de-DE" dirty="0">
                        <a:solidFill>
                          <a:srgbClr val="00356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92010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CF4F459-FC6E-8692-4CC4-FFC96C014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648" y="2573633"/>
            <a:ext cx="7187927" cy="338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387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46181462"/>
              </p:ext>
            </p:extLst>
          </p:nvPr>
        </p:nvGraphicFramePr>
        <p:xfrm>
          <a:off x="468280" y="1997692"/>
          <a:ext cx="1912970" cy="261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A71AC2FB-5E1F-6797-6598-5DE6561B7DBF}"/>
              </a:ext>
            </a:extLst>
          </p:cNvPr>
          <p:cNvSpPr txBox="1"/>
          <p:nvPr/>
        </p:nvSpPr>
        <p:spPr>
          <a:xfrm>
            <a:off x="755978" y="5291989"/>
            <a:ext cx="6757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endParaRPr lang="de-D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078CFEE-65DE-F30A-9B7B-689BFF5C43DA}"/>
              </a:ext>
            </a:extLst>
          </p:cNvPr>
          <p:cNvGrpSpPr/>
          <p:nvPr/>
        </p:nvGrpSpPr>
        <p:grpSpPr>
          <a:xfrm>
            <a:off x="1367584" y="4005934"/>
            <a:ext cx="6078037" cy="1565851"/>
            <a:chOff x="260044" y="1616772"/>
            <a:chExt cx="1566991" cy="995039"/>
          </a:xfrm>
        </p:grpSpPr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FD41BD87-8B97-933B-4B62-799B90CB0EFB}"/>
                </a:ext>
              </a:extLst>
            </p:cNvPr>
            <p:cNvSpPr/>
            <p:nvPr/>
          </p:nvSpPr>
          <p:spPr>
            <a:xfrm>
              <a:off x="260044" y="1616772"/>
              <a:ext cx="1566991" cy="995039"/>
            </a:xfrm>
            <a:prstGeom prst="roundRect">
              <a:avLst>
                <a:gd name="adj" fmla="val 10000"/>
              </a:avLst>
            </a:prstGeom>
            <a:solidFill>
              <a:srgbClr val="94C11C">
                <a:alpha val="90000"/>
              </a:srgbClr>
            </a:solidFill>
            <a:ln>
              <a:solidFill>
                <a:srgbClr val="00356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" name="Abgerundetes Rechteck 4">
              <a:extLst>
                <a:ext uri="{FF2B5EF4-FFF2-40B4-BE49-F238E27FC236}">
                  <a16:creationId xmlns:a16="http://schemas.microsoft.com/office/drawing/2014/main" id="{C90F098A-0FB9-CC78-7E1D-43582B1391BE}"/>
                </a:ext>
              </a:extLst>
            </p:cNvPr>
            <p:cNvSpPr txBox="1"/>
            <p:nvPr/>
          </p:nvSpPr>
          <p:spPr>
            <a:xfrm>
              <a:off x="289188" y="1645916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800" dirty="0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C550080-F228-E2FF-9E83-42A96DC5C0A2}"/>
              </a:ext>
            </a:extLst>
          </p:cNvPr>
          <p:cNvGrpSpPr/>
          <p:nvPr/>
        </p:nvGrpSpPr>
        <p:grpSpPr>
          <a:xfrm>
            <a:off x="1367584" y="2532576"/>
            <a:ext cx="6078037" cy="995039"/>
            <a:chOff x="260044" y="166000"/>
            <a:chExt cx="1566991" cy="995039"/>
          </a:xfrm>
        </p:grpSpPr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BA2C5883-D3BB-93A7-328F-038C1CFD9E8E}"/>
                </a:ext>
              </a:extLst>
            </p:cNvPr>
            <p:cNvSpPr/>
            <p:nvPr/>
          </p:nvSpPr>
          <p:spPr>
            <a:xfrm>
              <a:off x="260044" y="166000"/>
              <a:ext cx="1566991" cy="995039"/>
            </a:xfrm>
            <a:prstGeom prst="roundRect">
              <a:avLst>
                <a:gd name="adj" fmla="val 10000"/>
              </a:avLst>
            </a:prstGeom>
            <a:ln>
              <a:solidFill>
                <a:srgbClr val="94C1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Abgerundetes Rechteck 4">
              <a:extLst>
                <a:ext uri="{FF2B5EF4-FFF2-40B4-BE49-F238E27FC236}">
                  <a16:creationId xmlns:a16="http://schemas.microsoft.com/office/drawing/2014/main" id="{CABDDE30-2940-A021-F72A-503952DE53EA}"/>
                </a:ext>
              </a:extLst>
            </p:cNvPr>
            <p:cNvSpPr txBox="1"/>
            <p:nvPr/>
          </p:nvSpPr>
          <p:spPr>
            <a:xfrm>
              <a:off x="289188" y="195144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1700" kern="1200" dirty="0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2508CC11-8461-F441-8CB6-4A523125B190}"/>
              </a:ext>
            </a:extLst>
          </p:cNvPr>
          <p:cNvSpPr txBox="1"/>
          <p:nvPr/>
        </p:nvSpPr>
        <p:spPr>
          <a:xfrm>
            <a:off x="1466346" y="2711336"/>
            <a:ext cx="59649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Verfassen Sie innerhalb der nächsten 90 Sekunden mit diesen 5 Stichwörtern eine Kurzgeschichte</a:t>
            </a:r>
            <a:endParaRPr lang="de-DE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D8CAC3D-1C7B-62BF-023D-CAFE5054A489}"/>
              </a:ext>
            </a:extLst>
          </p:cNvPr>
          <p:cNvGrpSpPr/>
          <p:nvPr/>
        </p:nvGrpSpPr>
        <p:grpSpPr>
          <a:xfrm>
            <a:off x="263231" y="1217418"/>
            <a:ext cx="7168109" cy="995039"/>
            <a:chOff x="-20990" y="166000"/>
            <a:chExt cx="1848025" cy="995039"/>
          </a:xfrm>
        </p:grpSpPr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1F7EB1E2-ECD1-F2EE-57D2-A9D51703124C}"/>
                </a:ext>
              </a:extLst>
            </p:cNvPr>
            <p:cNvSpPr/>
            <p:nvPr/>
          </p:nvSpPr>
          <p:spPr>
            <a:xfrm>
              <a:off x="260044" y="166000"/>
              <a:ext cx="1566991" cy="995039"/>
            </a:xfrm>
            <a:prstGeom prst="roundRect">
              <a:avLst>
                <a:gd name="adj" fmla="val 10000"/>
              </a:avLst>
            </a:prstGeom>
            <a:ln>
              <a:solidFill>
                <a:srgbClr val="94C1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 dirty="0"/>
            </a:p>
          </p:txBody>
        </p:sp>
        <p:sp>
          <p:nvSpPr>
            <p:cNvPr id="19" name="Abgerundetes Rechteck 4">
              <a:extLst>
                <a:ext uri="{FF2B5EF4-FFF2-40B4-BE49-F238E27FC236}">
                  <a16:creationId xmlns:a16="http://schemas.microsoft.com/office/drawing/2014/main" id="{4D5C8B58-EDFD-8EB2-07F6-843A8FDBA3A5}"/>
                </a:ext>
              </a:extLst>
            </p:cNvPr>
            <p:cNvSpPr txBox="1"/>
            <p:nvPr/>
          </p:nvSpPr>
          <p:spPr>
            <a:xfrm>
              <a:off x="-20990" y="195143"/>
              <a:ext cx="1508703" cy="9367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kern="1200" dirty="0">
                  <a:solidFill>
                    <a:schemeClr val="tx2">
                      <a:lumMod val="75000"/>
                    </a:schemeClr>
                  </a:solidFill>
                  <a:latin typeface="Cambria" panose="02040503050406030204" pitchFamily="18" charset="0"/>
                </a:rPr>
                <a:t>Schreibaufgabe: Kurzgeschichte </a:t>
              </a:r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3A502652-D9D6-8B72-0F2B-F59432E186CD}"/>
              </a:ext>
            </a:extLst>
          </p:cNvPr>
          <p:cNvSpPr txBox="1"/>
          <p:nvPr/>
        </p:nvSpPr>
        <p:spPr>
          <a:xfrm>
            <a:off x="1613740" y="4268905"/>
            <a:ext cx="504155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600" kern="12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Streit      Freunde     Hölle Gewitter      Traum </a:t>
            </a:r>
          </a:p>
        </p:txBody>
      </p:sp>
    </p:spTree>
    <p:extLst>
      <p:ext uri="{BB962C8B-B14F-4D97-AF65-F5344CB8AC3E}">
        <p14:creationId xmlns:p14="http://schemas.microsoft.com/office/powerpoint/2010/main" val="250434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</a:endParaRP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8850879"/>
              </p:ext>
            </p:extLst>
          </p:nvPr>
        </p:nvGraphicFramePr>
        <p:xfrm>
          <a:off x="627429" y="164717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981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FBC4FE8-E0F0-AAEF-E67C-4144FCE2F4C3}"/>
              </a:ext>
            </a:extLst>
          </p:cNvPr>
          <p:cNvSpPr txBox="1"/>
          <p:nvPr/>
        </p:nvSpPr>
        <p:spPr>
          <a:xfrm>
            <a:off x="2786063" y="2627997"/>
            <a:ext cx="324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Schreibmodelle</a:t>
            </a:r>
          </a:p>
        </p:txBody>
      </p:sp>
    </p:spTree>
    <p:extLst>
      <p:ext uri="{BB962C8B-B14F-4D97-AF65-F5344CB8AC3E}">
        <p14:creationId xmlns:p14="http://schemas.microsoft.com/office/powerpoint/2010/main" val="2825495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8A08B4C-3C11-6E28-9209-5DA551AD48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35" t="19332" r="12464" b="10308"/>
          <a:stretch>
            <a:fillRect/>
          </a:stretch>
        </p:blipFill>
        <p:spPr>
          <a:xfrm>
            <a:off x="766118" y="2068448"/>
            <a:ext cx="7696533" cy="43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1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2">
            <a:extLst>
              <a:ext uri="{FF2B5EF4-FFF2-40B4-BE49-F238E27FC236}">
                <a16:creationId xmlns:a16="http://schemas.microsoft.com/office/drawing/2014/main" id="{679F7E27-CE21-71F8-A09B-26E1CFB957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21" y="1428750"/>
            <a:ext cx="7188942" cy="4470806"/>
          </a:xfrm>
          <a:prstGeom prst="rect">
            <a:avLst/>
          </a:prstGeom>
        </p:spPr>
      </p:pic>
      <p:sp>
        <p:nvSpPr>
          <p:cNvPr id="9" name="object 23">
            <a:extLst>
              <a:ext uri="{FF2B5EF4-FFF2-40B4-BE49-F238E27FC236}">
                <a16:creationId xmlns:a16="http://schemas.microsoft.com/office/drawing/2014/main" id="{0E87A563-40BD-D959-605D-04E954E8E2A2}"/>
              </a:ext>
            </a:extLst>
          </p:cNvPr>
          <p:cNvSpPr txBox="1"/>
          <p:nvPr/>
        </p:nvSpPr>
        <p:spPr>
          <a:xfrm>
            <a:off x="740621" y="5967274"/>
            <a:ext cx="4926330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14"/>
              </a:spcBef>
            </a:pP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Hayes,</a:t>
            </a:r>
            <a:r>
              <a:rPr sz="1400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J.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R.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&amp;</a:t>
            </a:r>
            <a:r>
              <a:rPr sz="1400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spc="-25" dirty="0">
                <a:solidFill>
                  <a:srgbClr val="003560"/>
                </a:solidFill>
                <a:latin typeface="Cambria"/>
                <a:cs typeface="Cambria"/>
              </a:rPr>
              <a:t>Flower,</a:t>
            </a:r>
            <a:r>
              <a:rPr sz="1400" spc="-2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L.</a:t>
            </a:r>
            <a:r>
              <a:rPr sz="1400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(1980):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Identifying</a:t>
            </a:r>
            <a:r>
              <a:rPr sz="1400" spc="-2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the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organisation </a:t>
            </a:r>
            <a:r>
              <a:rPr sz="1400" spc="-25" dirty="0">
                <a:solidFill>
                  <a:srgbClr val="003560"/>
                </a:solidFill>
                <a:latin typeface="Cambria"/>
                <a:cs typeface="Cambria"/>
              </a:rPr>
              <a:t>of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writing</a:t>
            </a:r>
            <a:r>
              <a:rPr sz="1400" spc="-3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prozesses.</a:t>
            </a:r>
            <a:r>
              <a:rPr sz="1400" spc="-2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In:</a:t>
            </a:r>
            <a:r>
              <a:rPr sz="1400" spc="-2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Gregg,</a:t>
            </a:r>
            <a:r>
              <a:rPr sz="1400" spc="-2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L.</a:t>
            </a:r>
            <a:r>
              <a:rPr sz="1400" spc="-3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et.</a:t>
            </a:r>
            <a:r>
              <a:rPr sz="1400" spc="-2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al.</a:t>
            </a:r>
            <a:r>
              <a:rPr sz="1400" spc="-3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(Hg.):</a:t>
            </a:r>
            <a:r>
              <a:rPr sz="1400" spc="-2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003560"/>
                </a:solidFill>
                <a:latin typeface="Cambria"/>
                <a:cs typeface="Cambria"/>
              </a:rPr>
              <a:t>Cognitive</a:t>
            </a:r>
            <a:r>
              <a:rPr sz="1400" i="1" spc="-3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spc="-10" dirty="0">
                <a:solidFill>
                  <a:srgbClr val="003560"/>
                </a:solidFill>
                <a:latin typeface="Cambria"/>
                <a:cs typeface="Cambria"/>
              </a:rPr>
              <a:t>processes</a:t>
            </a:r>
            <a:r>
              <a:rPr sz="1400" i="1" spc="-2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i="1" spc="-25" dirty="0">
                <a:solidFill>
                  <a:srgbClr val="003560"/>
                </a:solidFill>
                <a:latin typeface="Cambria"/>
                <a:cs typeface="Cambria"/>
              </a:rPr>
              <a:t>in </a:t>
            </a:r>
            <a:r>
              <a:rPr sz="1400" i="1" dirty="0">
                <a:solidFill>
                  <a:srgbClr val="003560"/>
                </a:solidFill>
                <a:latin typeface="Cambria"/>
                <a:cs typeface="Cambria"/>
              </a:rPr>
              <a:t>writing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.</a:t>
            </a:r>
            <a:r>
              <a:rPr sz="1400" spc="-2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Hillsdalle:</a:t>
            </a:r>
            <a:r>
              <a:rPr sz="1400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Erlbaum,</a:t>
            </a:r>
            <a:r>
              <a:rPr sz="1400" spc="-2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3-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30.</a:t>
            </a:r>
            <a:r>
              <a:rPr sz="1400" spc="-20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Deutsche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Begrifflichkeiten</a:t>
            </a:r>
            <a:r>
              <a:rPr sz="1400" spc="-15" dirty="0">
                <a:solidFill>
                  <a:srgbClr val="003560"/>
                </a:solidFill>
                <a:latin typeface="Cambria"/>
                <a:cs typeface="Cambria"/>
              </a:rPr>
              <a:t> </a:t>
            </a:r>
            <a:r>
              <a:rPr sz="1400" spc="-25" dirty="0">
                <a:solidFill>
                  <a:srgbClr val="003560"/>
                </a:solidFill>
                <a:latin typeface="Cambria"/>
                <a:cs typeface="Cambria"/>
              </a:rPr>
              <a:t>von </a:t>
            </a:r>
            <a:r>
              <a:rPr sz="1400" dirty="0">
                <a:solidFill>
                  <a:srgbClr val="003560"/>
                </a:solidFill>
                <a:latin typeface="Cambria"/>
                <a:cs typeface="Cambria"/>
              </a:rPr>
              <a:t>Arne</a:t>
            </a:r>
            <a:r>
              <a:rPr sz="1400" spc="-10" dirty="0">
                <a:solidFill>
                  <a:srgbClr val="003560"/>
                </a:solidFill>
                <a:latin typeface="Cambria"/>
                <a:cs typeface="Cambria"/>
              </a:rPr>
              <a:t> Wrobel.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3D12D7-A58D-A599-C95C-A5FE361EF400}"/>
              </a:ext>
            </a:extLst>
          </p:cNvPr>
          <p:cNvSpPr txBox="1"/>
          <p:nvPr/>
        </p:nvSpPr>
        <p:spPr>
          <a:xfrm>
            <a:off x="3135047" y="366921"/>
            <a:ext cx="3810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  <a:cs typeface="Calibri"/>
              </a:rPr>
              <a:t>Urmodell</a:t>
            </a:r>
            <a:r>
              <a:rPr lang="de-DE" spc="-35" dirty="0">
                <a:solidFill>
                  <a:srgbClr val="FFFFFF"/>
                </a:solidFill>
                <a:cs typeface="Calibri"/>
              </a:rPr>
              <a:t> </a:t>
            </a:r>
            <a:r>
              <a:rPr lang="de-DE" spc="-20" dirty="0">
                <a:solidFill>
                  <a:srgbClr val="FFFFFF"/>
                </a:solidFill>
                <a:cs typeface="Calibri"/>
              </a:rPr>
              <a:t>nach </a:t>
            </a:r>
            <a:r>
              <a:rPr lang="de-DE" spc="-10" dirty="0">
                <a:solidFill>
                  <a:srgbClr val="FFFFFF"/>
                </a:solidFill>
                <a:cs typeface="Calibri"/>
              </a:rPr>
              <a:t>Hayes</a:t>
            </a:r>
            <a:r>
              <a:rPr lang="de-DE" spc="-70" dirty="0">
                <a:solidFill>
                  <a:srgbClr val="FFFFFF"/>
                </a:solidFill>
                <a:cs typeface="Calibri"/>
              </a:rPr>
              <a:t> </a:t>
            </a:r>
            <a:r>
              <a:rPr lang="de-DE" spc="-25" dirty="0">
                <a:solidFill>
                  <a:srgbClr val="FFFFFF"/>
                </a:solidFill>
                <a:cs typeface="Calibri"/>
              </a:rPr>
              <a:t>und </a:t>
            </a:r>
            <a:r>
              <a:rPr lang="de-DE" spc="-10" dirty="0">
                <a:solidFill>
                  <a:srgbClr val="FFFFFF"/>
                </a:solidFill>
                <a:cs typeface="Calibri"/>
              </a:rPr>
              <a:t>Flower</a:t>
            </a:r>
            <a:endParaRPr lang="de-DE" dirty="0">
              <a:cs typeface="Calibri"/>
            </a:endParaRPr>
          </a:p>
          <a:p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Urmodell nach Hayes und Flower</a:t>
            </a:r>
          </a:p>
        </p:txBody>
      </p:sp>
    </p:spTree>
    <p:extLst>
      <p:ext uri="{BB962C8B-B14F-4D97-AF65-F5344CB8AC3E}">
        <p14:creationId xmlns:p14="http://schemas.microsoft.com/office/powerpoint/2010/main" val="3147747739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 mit Tex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xtform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01_PPT Arial</Template>
  <TotalTime>0</TotalTime>
  <Words>1374</Words>
  <Application>Microsoft Macintosh PowerPoint</Application>
  <PresentationFormat>Benutzerdefiniert</PresentationFormat>
  <Paragraphs>158</Paragraphs>
  <Slides>26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Cambria</vt:lpstr>
      <vt:lpstr>Helvetica</vt:lpstr>
      <vt:lpstr>Hind</vt:lpstr>
      <vt:lpstr>Wingdings</vt:lpstr>
      <vt:lpstr>Titelfolie mit Text</vt:lpstr>
      <vt:lpstr>Contentfolie</vt:lpstr>
      <vt:lpstr>Textformate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Literatur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Beate Schiller</dc:creator>
  <cp:lastModifiedBy>Mengel, Milena</cp:lastModifiedBy>
  <cp:revision>146</cp:revision>
  <dcterms:created xsi:type="dcterms:W3CDTF">2009-11-16T10:30:05Z</dcterms:created>
  <dcterms:modified xsi:type="dcterms:W3CDTF">2026-07-03T15:34:33Z</dcterms:modified>
</cp:coreProperties>
</file>