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3" r:id="rId1"/>
    <p:sldMasterId id="2147483651" r:id="rId2"/>
    <p:sldMasterId id="2147483655" r:id="rId3"/>
  </p:sldMasterIdLst>
  <p:notesMasterIdLst>
    <p:notesMasterId r:id="rId26"/>
  </p:notesMasterIdLst>
  <p:sldIdLst>
    <p:sldId id="259" r:id="rId4"/>
    <p:sldId id="691" r:id="rId5"/>
    <p:sldId id="692" r:id="rId6"/>
    <p:sldId id="410" r:id="rId7"/>
    <p:sldId id="683" r:id="rId8"/>
    <p:sldId id="616" r:id="rId9"/>
    <p:sldId id="562" r:id="rId10"/>
    <p:sldId id="689" r:id="rId11"/>
    <p:sldId id="636" r:id="rId12"/>
    <p:sldId id="550" r:id="rId13"/>
    <p:sldId id="693" r:id="rId14"/>
    <p:sldId id="687" r:id="rId15"/>
    <p:sldId id="559" r:id="rId16"/>
    <p:sldId id="558" r:id="rId17"/>
    <p:sldId id="561" r:id="rId18"/>
    <p:sldId id="560" r:id="rId19"/>
    <p:sldId id="686" r:id="rId20"/>
    <p:sldId id="681" r:id="rId21"/>
    <p:sldId id="680" r:id="rId22"/>
    <p:sldId id="606" r:id="rId23"/>
    <p:sldId id="679" r:id="rId24"/>
    <p:sldId id="678" r:id="rId25"/>
  </p:sldIdLst>
  <p:sldSz cx="10080625" cy="7561263"/>
  <p:notesSz cx="7099300" cy="10234613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0"/>
    <a:srgbClr val="94C11C"/>
    <a:srgbClr val="E6E4E4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 autoAdjust="0"/>
    <p:restoredTop sz="95369" autoAdjust="0"/>
  </p:normalViewPr>
  <p:slideViewPr>
    <p:cSldViewPr snapToGrid="0" snapToObjects="1">
      <p:cViewPr varScale="1">
        <p:scale>
          <a:sx n="100" d="100"/>
          <a:sy n="100" d="100"/>
        </p:scale>
        <p:origin x="1104" y="160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2586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DE5DEF4-0B43-3543-A304-9BE5CCC65296}">
      <dgm:prSet custT="1"/>
      <dgm:spPr/>
      <dgm:t>
        <a:bodyPr/>
        <a:lstStyle/>
        <a:p>
          <a:pPr>
            <a:buNone/>
          </a:pPr>
          <a:r>
            <a:rPr lang="de-DE" sz="2000" dirty="0"/>
            <a:t>Würden Sie sich selbst als mehrsprachige Person bezeichnen?</a:t>
          </a:r>
        </a:p>
        <a:p>
          <a:pPr>
            <a:buNone/>
          </a:pPr>
          <a:r>
            <a:rPr lang="de-DE" sz="2000" dirty="0"/>
            <a:t>Begründen Sie</a:t>
          </a:r>
          <a:r>
            <a:rPr lang="de-DE" sz="2700" dirty="0"/>
            <a:t>.</a:t>
          </a:r>
        </a:p>
      </dgm:t>
    </dgm:pt>
    <dgm:pt modelId="{B5FD2235-80E2-C74B-8F54-FF9906D3ECAC}" type="parTrans" cxnId="{C49F4F1B-8BEC-A842-8637-E267F8F624CF}">
      <dgm:prSet/>
      <dgm:spPr/>
      <dgm:t>
        <a:bodyPr/>
        <a:lstStyle/>
        <a:p>
          <a:endParaRPr lang="de-DE"/>
        </a:p>
      </dgm:t>
    </dgm:pt>
    <dgm:pt modelId="{651B2E24-39BA-794C-A4A6-55FEBC5B5048}" type="sibTrans" cxnId="{C49F4F1B-8BEC-A842-8637-E267F8F624CF}">
      <dgm:prSet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BC7E4F-987E-4F46-B38A-58A3A7D21524}" type="pres">
      <dgm:prSet presAssocID="{1DE5DEF4-0B43-3543-A304-9BE5CCC65296}" presName="hierRoot1" presStyleCnt="0"/>
      <dgm:spPr/>
    </dgm:pt>
    <dgm:pt modelId="{9A3A4C25-851A-B74F-8A58-C6DB07CFD68A}" type="pres">
      <dgm:prSet presAssocID="{1DE5DEF4-0B43-3543-A304-9BE5CCC65296}" presName="composite" presStyleCnt="0"/>
      <dgm:spPr/>
    </dgm:pt>
    <dgm:pt modelId="{9CCB974A-D31E-9C4F-A4CD-5C9CCC6A9B7C}" type="pres">
      <dgm:prSet presAssocID="{1DE5DEF4-0B43-3543-A304-9BE5CCC65296}" presName="background" presStyleLbl="node0" presStyleIdx="0" presStyleCnt="1"/>
      <dgm:spPr/>
    </dgm:pt>
    <dgm:pt modelId="{556C2902-4DC0-4C4D-878B-0F05B9D79FF5}" type="pres">
      <dgm:prSet presAssocID="{1DE5DEF4-0B43-3543-A304-9BE5CCC65296}" presName="text" presStyleLbl="fgAcc0" presStyleIdx="0" presStyleCnt="1" custScaleX="401286" custScaleY="1143076" custLinFactNeighborX="-33284" custLinFactNeighborY="-29328">
        <dgm:presLayoutVars>
          <dgm:chPref val="3"/>
        </dgm:presLayoutVars>
      </dgm:prSet>
      <dgm:spPr/>
    </dgm:pt>
    <dgm:pt modelId="{7319F7C5-7B5A-8F47-933F-49CAC3DED84F}" type="pres">
      <dgm:prSet presAssocID="{1DE5DEF4-0B43-3543-A304-9BE5CCC65296}" presName="hierChild2" presStyleCnt="0"/>
      <dgm:spPr/>
    </dgm:pt>
  </dgm:ptLst>
  <dgm:cxnLst>
    <dgm:cxn modelId="{C49F4F1B-8BEC-A842-8637-E267F8F624CF}" srcId="{4AA8D129-0D07-405A-907B-0D6EDF07E71D}" destId="{1DE5DEF4-0B43-3543-A304-9BE5CCC65296}" srcOrd="0" destOrd="0" parTransId="{B5FD2235-80E2-C74B-8F54-FF9906D3ECAC}" sibTransId="{651B2E24-39BA-794C-A4A6-55FEBC5B5048}"/>
    <dgm:cxn modelId="{4E6EF0B1-DDFD-4C40-A447-AE93CE970AB9}" type="presOf" srcId="{1DE5DEF4-0B43-3543-A304-9BE5CCC65296}" destId="{556C2902-4DC0-4C4D-878B-0F05B9D79FF5}" srcOrd="0" destOrd="0" presId="urn:microsoft.com/office/officeart/2005/8/layout/hierarchy1"/>
    <dgm:cxn modelId="{5220A7E4-7D22-4631-86ED-C5B5F40F18BC}" type="presOf" srcId="{4AA8D129-0D07-405A-907B-0D6EDF07E71D}" destId="{91B64156-D3F9-471C-9F32-8574D5AF32BE}" srcOrd="0" destOrd="0" presId="urn:microsoft.com/office/officeart/2005/8/layout/hierarchy1"/>
    <dgm:cxn modelId="{9E0EE528-1C9D-9C48-BFD4-3AF68FA6419C}" type="presParOf" srcId="{91B64156-D3F9-471C-9F32-8574D5AF32BE}" destId="{70BC7E4F-987E-4F46-B38A-58A3A7D21524}" srcOrd="0" destOrd="0" presId="urn:microsoft.com/office/officeart/2005/8/layout/hierarchy1"/>
    <dgm:cxn modelId="{BA15432C-71D6-D647-BB7A-464FF1770DAB}" type="presParOf" srcId="{70BC7E4F-987E-4F46-B38A-58A3A7D21524}" destId="{9A3A4C25-851A-B74F-8A58-C6DB07CFD68A}" srcOrd="0" destOrd="0" presId="urn:microsoft.com/office/officeart/2005/8/layout/hierarchy1"/>
    <dgm:cxn modelId="{450AB11C-0F9D-1F4D-B6AE-A007151326CE}" type="presParOf" srcId="{9A3A4C25-851A-B74F-8A58-C6DB07CFD68A}" destId="{9CCB974A-D31E-9C4F-A4CD-5C9CCC6A9B7C}" srcOrd="0" destOrd="0" presId="urn:microsoft.com/office/officeart/2005/8/layout/hierarchy1"/>
    <dgm:cxn modelId="{1A949CD6-9F1A-DF4D-A1D9-B4813AE2B4D4}" type="presParOf" srcId="{9A3A4C25-851A-B74F-8A58-C6DB07CFD68A}" destId="{556C2902-4DC0-4C4D-878B-0F05B9D79FF5}" srcOrd="1" destOrd="0" presId="urn:microsoft.com/office/officeart/2005/8/layout/hierarchy1"/>
    <dgm:cxn modelId="{E79DAC19-62F4-5D42-B2C0-8C272BD4CBC9}" type="presParOf" srcId="{70BC7E4F-987E-4F46-B38A-58A3A7D21524}" destId="{7319F7C5-7B5A-8F47-933F-49CAC3DED8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04D185E5-C812-47DF-A6C6-7017C0AFC15B}" type="presOf" srcId="{4AA8D129-0D07-405A-907B-0D6EDF07E71D}" destId="{91B64156-D3F9-471C-9F32-8574D5AF32B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FA8E557-1214-493F-AA97-E347ADB41FD7}" type="presOf" srcId="{4AA8D129-0D07-405A-907B-0D6EDF07E71D}" destId="{91B64156-D3F9-471C-9F32-8574D5AF32B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7EEE5C6-2991-4A4A-BF5F-7635B460B6E4}" type="presOf" srcId="{4AA8D129-0D07-405A-907B-0D6EDF07E71D}" destId="{91B64156-D3F9-471C-9F32-8574D5AF32B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0C8C5C72-6743-492D-B970-DBF4BF3EC4F2}" type="presOf" srcId="{4AA8D129-0D07-405A-907B-0D6EDF07E71D}" destId="{91B64156-D3F9-471C-9F32-8574D5AF32B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E2A4228-850D-4904-B6EA-22FCF885A551}" type="presOf" srcId="{4AA8D129-0D07-405A-907B-0D6EDF07E71D}" destId="{91B64156-D3F9-471C-9F32-8574D5AF32B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4BBD62A-54B0-2144-AD9E-E4991A888E9E}">
      <dgm:prSet/>
      <dgm:spPr/>
      <dgm:t>
        <a:bodyPr/>
        <a:lstStyle/>
        <a:p>
          <a:pPr>
            <a:buNone/>
          </a:pPr>
          <a:r>
            <a:rPr lang="de-DE" b="0" i="0" u="none" dirty="0"/>
            <a:t>… ihren </a:t>
          </a:r>
          <a:r>
            <a:rPr lang="de-DE" b="0" i="0" u="none" dirty="0" err="1"/>
            <a:t>Schüler:innen</a:t>
          </a:r>
          <a:r>
            <a:rPr lang="de-DE" b="0" i="0" u="none" dirty="0"/>
            <a:t> verschiedene Wege aufzeigen, wie sie ihre (Herkunfts-)Sprachen als Ressource und Bereicherung und nicht als Last erleben.</a:t>
          </a:r>
          <a:endParaRPr lang="de-DE" dirty="0"/>
        </a:p>
      </dgm:t>
    </dgm:pt>
    <dgm:pt modelId="{D4FDCA80-5D6E-0F46-995D-ED437A7112DB}" type="parTrans" cxnId="{41607E77-07D7-ED47-BDA0-A62F0C4F9A7A}">
      <dgm:prSet/>
      <dgm:spPr/>
      <dgm:t>
        <a:bodyPr/>
        <a:lstStyle/>
        <a:p>
          <a:endParaRPr lang="de-DE"/>
        </a:p>
      </dgm:t>
    </dgm:pt>
    <dgm:pt modelId="{569ACE7E-36DD-5A40-8166-5731635366C7}" type="sibTrans" cxnId="{41607E77-07D7-ED47-BDA0-A62F0C4F9A7A}">
      <dgm:prSet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1C4B60-212F-5141-B6BF-76D7A3C2410B}" type="pres">
      <dgm:prSet presAssocID="{34BBD62A-54B0-2144-AD9E-E4991A888E9E}" presName="hierRoot1" presStyleCnt="0"/>
      <dgm:spPr/>
    </dgm:pt>
    <dgm:pt modelId="{6A82880F-D22E-E647-A200-2EFE88541D8A}" type="pres">
      <dgm:prSet presAssocID="{34BBD62A-54B0-2144-AD9E-E4991A888E9E}" presName="composite" presStyleCnt="0"/>
      <dgm:spPr/>
    </dgm:pt>
    <dgm:pt modelId="{BEBB8299-7E6F-0647-B3E2-D219B047AB5A}" type="pres">
      <dgm:prSet presAssocID="{34BBD62A-54B0-2144-AD9E-E4991A888E9E}" presName="background" presStyleLbl="node0" presStyleIdx="0" presStyleCnt="1"/>
      <dgm:spPr/>
    </dgm:pt>
    <dgm:pt modelId="{62F628EE-BAF1-AD44-8C05-7E6E63A3E853}" type="pres">
      <dgm:prSet presAssocID="{34BBD62A-54B0-2144-AD9E-E4991A888E9E}" presName="text" presStyleLbl="fgAcc0" presStyleIdx="0" presStyleCnt="1" custLinFactNeighborX="-42674" custLinFactNeighborY="-40640">
        <dgm:presLayoutVars>
          <dgm:chPref val="3"/>
        </dgm:presLayoutVars>
      </dgm:prSet>
      <dgm:spPr/>
    </dgm:pt>
    <dgm:pt modelId="{7F097639-A11E-CF4C-9308-B4F7160F66D4}" type="pres">
      <dgm:prSet presAssocID="{34BBD62A-54B0-2144-AD9E-E4991A888E9E}" presName="hierChild2" presStyleCnt="0"/>
      <dgm:spPr/>
    </dgm:pt>
  </dgm:ptLst>
  <dgm:cxnLst>
    <dgm:cxn modelId="{41607E77-07D7-ED47-BDA0-A62F0C4F9A7A}" srcId="{4AA8D129-0D07-405A-907B-0D6EDF07E71D}" destId="{34BBD62A-54B0-2144-AD9E-E4991A888E9E}" srcOrd="0" destOrd="0" parTransId="{D4FDCA80-5D6E-0F46-995D-ED437A7112DB}" sibTransId="{569ACE7E-36DD-5A40-8166-5731635366C7}"/>
    <dgm:cxn modelId="{A9BC1CCD-CF38-4E83-A52B-D568E4EDA9BE}" type="presOf" srcId="{4AA8D129-0D07-405A-907B-0D6EDF07E71D}" destId="{91B64156-D3F9-471C-9F32-8574D5AF32BE}" srcOrd="0" destOrd="0" presId="urn:microsoft.com/office/officeart/2005/8/layout/hierarchy1"/>
    <dgm:cxn modelId="{F77FECE8-96FF-7941-9208-AFE2A46D1C42}" type="presOf" srcId="{34BBD62A-54B0-2144-AD9E-E4991A888E9E}" destId="{62F628EE-BAF1-AD44-8C05-7E6E63A3E853}" srcOrd="0" destOrd="0" presId="urn:microsoft.com/office/officeart/2005/8/layout/hierarchy1"/>
    <dgm:cxn modelId="{C8AEB4A9-55CF-484F-B267-DC5C14940353}" type="presParOf" srcId="{91B64156-D3F9-471C-9F32-8574D5AF32BE}" destId="{791C4B60-212F-5141-B6BF-76D7A3C2410B}" srcOrd="0" destOrd="0" presId="urn:microsoft.com/office/officeart/2005/8/layout/hierarchy1"/>
    <dgm:cxn modelId="{D20E13ED-06AE-2342-B5EA-4E5BF3BCE7C8}" type="presParOf" srcId="{791C4B60-212F-5141-B6BF-76D7A3C2410B}" destId="{6A82880F-D22E-E647-A200-2EFE88541D8A}" srcOrd="0" destOrd="0" presId="urn:microsoft.com/office/officeart/2005/8/layout/hierarchy1"/>
    <dgm:cxn modelId="{7A156D76-0DB5-2446-B328-372CC8FEE89A}" type="presParOf" srcId="{6A82880F-D22E-E647-A200-2EFE88541D8A}" destId="{BEBB8299-7E6F-0647-B3E2-D219B047AB5A}" srcOrd="0" destOrd="0" presId="urn:microsoft.com/office/officeart/2005/8/layout/hierarchy1"/>
    <dgm:cxn modelId="{F8178808-4DC9-634E-B6A5-D27B4F448479}" type="presParOf" srcId="{6A82880F-D22E-E647-A200-2EFE88541D8A}" destId="{62F628EE-BAF1-AD44-8C05-7E6E63A3E853}" srcOrd="1" destOrd="0" presId="urn:microsoft.com/office/officeart/2005/8/layout/hierarchy1"/>
    <dgm:cxn modelId="{64038A8D-57D5-C14C-BB15-3282D3517B45}" type="presParOf" srcId="{791C4B60-212F-5141-B6BF-76D7A3C2410B}" destId="{7F097639-A11E-CF4C-9308-B4F7160F66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B974A-D31E-9C4F-A4CD-5C9CCC6A9B7C}">
      <dsp:nvSpPr>
        <dsp:cNvPr id="0" name=""/>
        <dsp:cNvSpPr/>
      </dsp:nvSpPr>
      <dsp:spPr>
        <a:xfrm>
          <a:off x="2644604" y="-64801"/>
          <a:ext cx="2463514" cy="445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C2902-4DC0-4C4D-878B-0F05B9D79FF5}">
      <dsp:nvSpPr>
        <dsp:cNvPr id="0" name=""/>
        <dsp:cNvSpPr/>
      </dsp:nvSpPr>
      <dsp:spPr>
        <a:xfrm>
          <a:off x="2712816" y="0"/>
          <a:ext cx="2463514" cy="445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Würden Sie sich selbst als mehrsprachige Person bezeichnen?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Begründen Sie</a:t>
          </a:r>
          <a:r>
            <a:rPr lang="de-DE" sz="2700" kern="1200" dirty="0"/>
            <a:t>.</a:t>
          </a:r>
        </a:p>
      </dsp:txBody>
      <dsp:txXfrm>
        <a:off x="2784970" y="72154"/>
        <a:ext cx="2319206" cy="4311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B8299-7E6F-0647-B3E2-D219B047AB5A}">
      <dsp:nvSpPr>
        <dsp:cNvPr id="0" name=""/>
        <dsp:cNvSpPr/>
      </dsp:nvSpPr>
      <dsp:spPr>
        <a:xfrm>
          <a:off x="-11060" y="-371722"/>
          <a:ext cx="3521581" cy="2236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28EE-BAF1-AD44-8C05-7E6E63A3E853}">
      <dsp:nvSpPr>
        <dsp:cNvPr id="0" name=""/>
        <dsp:cNvSpPr/>
      </dsp:nvSpPr>
      <dsp:spPr>
        <a:xfrm>
          <a:off x="380226" y="0"/>
          <a:ext cx="3521581" cy="223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i="0" u="none" kern="1200" dirty="0"/>
            <a:t>… ihren </a:t>
          </a:r>
          <a:r>
            <a:rPr lang="de-DE" sz="2100" b="0" i="0" u="none" kern="1200" dirty="0" err="1"/>
            <a:t>Schüler:innen</a:t>
          </a:r>
          <a:r>
            <a:rPr lang="de-DE" sz="2100" b="0" i="0" u="none" kern="1200" dirty="0"/>
            <a:t> verschiedene Wege aufzeigen, wie sie ihre (Herkunfts-)Sprachen als Ressource und Bereicherung und nicht als Last erleben.</a:t>
          </a:r>
          <a:endParaRPr lang="de-DE" sz="2100" kern="1200" dirty="0"/>
        </a:p>
      </dsp:txBody>
      <dsp:txXfrm>
        <a:off x="445722" y="65496"/>
        <a:ext cx="3390589" cy="210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4C8A77F-3D00-445F-B220-9D8F98DF2D8C}" type="datetimeFigureOut">
              <a:rPr lang="de-DE" smtClean="0"/>
              <a:pPr/>
              <a:t>01.06.26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14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67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25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68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90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93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55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42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64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33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84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4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  <a:prstGeom prst="rect">
            <a:avLst/>
          </a:prstGeom>
        </p:spPr>
        <p:txBody>
          <a:bodyPr lIns="100803" tIns="50402" rIns="100803" bIns="50402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4295"/>
            <a:ext cx="9072563" cy="4990084"/>
          </a:xfrm>
          <a:prstGeom prst="rect">
            <a:avLst/>
          </a:prstGeom>
        </p:spPr>
        <p:txBody>
          <a:bodyPr lIns="100803" tIns="50402" rIns="100803" bIns="50402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031" y="7008171"/>
            <a:ext cx="2352146" cy="402567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6677CF8E-93FF-41DB-BFCB-AB536FA4225B}" type="datetimeFigureOut">
              <a:rPr lang="de-DE" smtClean="0"/>
              <a:pPr/>
              <a:t>01.06.26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214" y="7008171"/>
            <a:ext cx="3192198" cy="402567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4448" y="7008171"/>
            <a:ext cx="2352146" cy="402567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FF1F6C1-C0E7-40FE-AA5F-13990CBE61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01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r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2"/>
            <a:ext cx="96012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8800" y="0"/>
            <a:ext cx="720000" cy="720000"/>
          </a:xfrm>
          <a:prstGeom prst="rect">
            <a:avLst/>
          </a:prstGeom>
        </p:spPr>
      </p:pic>
      <p:pic>
        <p:nvPicPr>
          <p:cNvPr id="10" name="Grafik 9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229288"/>
            <a:ext cx="1728000" cy="11295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7178" y="433473"/>
            <a:ext cx="7215518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4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Titel der Präsentation</a:t>
            </a:r>
          </a:p>
          <a:p>
            <a:r>
              <a:rPr lang="de-DE" sz="3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Sub-Titel der Präsentation</a:t>
            </a:r>
          </a:p>
          <a:p>
            <a:r>
              <a:rPr lang="de-DE" sz="3400" b="1" baseline="0" dirty="0">
                <a:solidFill>
                  <a:srgbClr val="8DAE10"/>
                </a:solidFill>
                <a:latin typeface="Arial" pitchFamily="34" charset="0"/>
                <a:cs typeface="Arial" pitchFamily="34" charset="0"/>
              </a:rPr>
              <a:t>Datum XX.XX. – XX.XX.20XX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37178" y="2207462"/>
            <a:ext cx="72155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FAKULTÄT XY</a:t>
            </a:r>
          </a:p>
          <a:p>
            <a:r>
              <a:rPr lang="de-DE" sz="1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Lehrstuhl für XY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7452" y="2838985"/>
            <a:ext cx="721551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Headline bei längeren Headlines</a:t>
            </a:r>
          </a:p>
          <a:p>
            <a:r>
              <a:rPr lang="de-DE" sz="30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Subheadline – optional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7178" y="3997842"/>
            <a:ext cx="4460258" cy="11926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288000">
              <a:lnSpc>
                <a:spcPts val="2700"/>
              </a:lnSpc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Bulletpoint</a:t>
            </a:r>
            <a:r>
              <a:rPr lang="de-DE" dirty="0">
                <a:latin typeface="Arial" pitchFamily="34" charset="0"/>
                <a:cs typeface="Arial" pitchFamily="34" charset="0"/>
              </a:rPr>
              <a:t> 1</a:t>
            </a:r>
          </a:p>
          <a:p>
            <a:pPr indent="288000">
              <a:lnSpc>
                <a:spcPts val="2700"/>
              </a:lnSpc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Bulletpoint</a:t>
            </a:r>
            <a:r>
              <a:rPr lang="de-DE" dirty="0">
                <a:latin typeface="Arial" pitchFamily="34" charset="0"/>
                <a:cs typeface="Arial" pitchFamily="34" charset="0"/>
              </a:rPr>
              <a:t> 2</a:t>
            </a:r>
          </a:p>
          <a:p>
            <a:pPr indent="288000">
              <a:lnSpc>
                <a:spcPts val="2700"/>
              </a:lnSpc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Bulletpoint</a:t>
            </a:r>
            <a:r>
              <a:rPr lang="de-DE" dirty="0"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TITEL PRÄSENTATION </a:t>
            </a:r>
            <a:r>
              <a:rPr lang="de-DE" sz="1000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TITEL PRÄSENTATION | Bochum | XX. – XX. Monat Jahr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7178" y="5348170"/>
            <a:ext cx="446025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  <a:buSzPct val="130000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Cidunt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adignis</a:t>
            </a:r>
            <a:r>
              <a:rPr lang="de-DE" dirty="0">
                <a:latin typeface="Arial" pitchFamily="34" charset="0"/>
                <a:cs typeface="Arial" pitchFamily="34" charset="0"/>
              </a:rPr>
              <a:t> am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venibh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etue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alit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erostio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dipisisi</a:t>
            </a:r>
            <a:r>
              <a:rPr lang="de-DE" dirty="0">
                <a:latin typeface="Arial" pitchFamily="34" charset="0"/>
                <a:cs typeface="Arial" pitchFamily="34" charset="0"/>
              </a:rPr>
              <a:t> 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aliquissi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Unt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lortio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digna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cor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sum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vel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il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utem</a:t>
            </a:r>
            <a:r>
              <a:rPr lang="de-DE" dirty="0">
                <a:latin typeface="Arial" pitchFamily="34" charset="0"/>
                <a:cs typeface="Arial" pitchFamily="34" charset="0"/>
              </a:rPr>
              <a:t> ad et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nosto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od</a:t>
            </a:r>
            <a:r>
              <a:rPr lang="de-DE" dirty="0">
                <a:latin typeface="Arial" pitchFamily="34" charset="0"/>
                <a:cs typeface="Arial" pitchFamily="34" charset="0"/>
              </a:rPr>
              <a:t> magna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feugait</a:t>
            </a:r>
            <a:r>
              <a:rPr lang="de-DE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joern.rothstein@rub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ehb26IcXro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ALfPTQ-MwA?feature=oembed" TargetMode="External"/><Relationship Id="rId5" Type="http://schemas.openxmlformats.org/officeDocument/2006/relationships/hyperlink" Target="https://www.youtube.com/watch?v=xALfPTQ-MwA" TargetMode="Externa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ley.com/en-us/The+Psycholinguistics+of+Bilingualism-p-9781444332797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37178" y="1314000"/>
            <a:ext cx="849727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2800" dirty="0">
              <a:solidFill>
                <a:srgbClr val="00356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00356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003560"/>
              </a:solidFill>
              <a:cs typeface="Arial" pitchFamily="34" charset="0"/>
            </a:endParaRPr>
          </a:p>
          <a:p>
            <a:r>
              <a:rPr lang="de-DE" sz="2800" dirty="0">
                <a:solidFill>
                  <a:srgbClr val="003560"/>
                </a:solidFill>
                <a:cs typeface="Arial" pitchFamily="34" charset="0"/>
              </a:rPr>
              <a:t>Vertiefungsmodul:</a:t>
            </a:r>
          </a:p>
          <a:p>
            <a:r>
              <a:rPr lang="de-DE" sz="28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Mehrsprachigkeit/DaZ</a:t>
            </a:r>
            <a:endParaRPr lang="de-DE" sz="2400" b="1" dirty="0">
              <a:solidFill>
                <a:srgbClr val="94C11C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de-DE" sz="2400" b="1" dirty="0">
                <a:solidFill>
                  <a:srgbClr val="94C11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7178" y="6272766"/>
            <a:ext cx="721551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FAKULTÄT FÜR PHILOLOGIE</a:t>
            </a:r>
          </a:p>
          <a:p>
            <a:r>
              <a:rPr lang="de-DE" sz="1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Germanistisches Institut</a:t>
            </a:r>
          </a:p>
          <a:p>
            <a:r>
              <a:rPr lang="de-DE" sz="1400" dirty="0">
                <a:solidFill>
                  <a:srgbClr val="003560"/>
                </a:solidFill>
                <a:latin typeface="Arial" pitchFamily="34" charset="0"/>
                <a:cs typeface="Arial" pitchFamily="34" charset="0"/>
                <a:hlinkClick r:id="rId2"/>
              </a:rPr>
              <a:t>bjoern.rothstein@rub.de</a:t>
            </a:r>
            <a:r>
              <a:rPr lang="de-DE" sz="1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DE" sz="140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milena.mengel@rub.de</a:t>
            </a:r>
            <a:endParaRPr lang="de-DE" sz="1400" dirty="0">
              <a:solidFill>
                <a:srgbClr val="0035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2833760-5407-C3BB-0B21-816FDC939A2A}"/>
              </a:ext>
            </a:extLst>
          </p:cNvPr>
          <p:cNvSpPr txBox="1">
            <a:spLocks/>
          </p:cNvSpPr>
          <p:nvPr/>
        </p:nvSpPr>
        <p:spPr>
          <a:xfrm>
            <a:off x="437178" y="976683"/>
            <a:ext cx="7416900" cy="1369453"/>
          </a:xfrm>
          <a:custGeom>
            <a:avLst/>
            <a:gdLst/>
            <a:ahLst/>
            <a:cxnLst/>
            <a:rect l="l" t="t" r="r" b="b"/>
            <a:pathLst>
              <a:path w="6300913" h="966972">
                <a:moveTo>
                  <a:pt x="0" y="0"/>
                </a:moveTo>
                <a:lnTo>
                  <a:pt x="6300912" y="0"/>
                </a:lnTo>
                <a:lnTo>
                  <a:pt x="6300912" y="966971"/>
                </a:lnTo>
                <a:lnTo>
                  <a:pt x="0" y="966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wrap="square" lIns="75629" tIns="37814" rIns="75629" bIns="37814" rtlCol="0" anchor="ctr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de-DE" sz="3639">
                <a:solidFill>
                  <a:srgbClr val="000000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993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0A946BE-B3F7-41C8-E923-EBA98B3CDEF9}"/>
              </a:ext>
            </a:extLst>
          </p:cNvPr>
          <p:cNvSpPr/>
          <p:nvPr/>
        </p:nvSpPr>
        <p:spPr>
          <a:xfrm>
            <a:off x="223680" y="4539484"/>
            <a:ext cx="2048272" cy="1254698"/>
          </a:xfrm>
          <a:custGeom>
            <a:avLst/>
            <a:gdLst/>
            <a:ahLst/>
            <a:cxnLst/>
            <a:rect l="l" t="t" r="r" b="b"/>
            <a:pathLst>
              <a:path w="5588173" h="2794087">
                <a:moveTo>
                  <a:pt x="0" y="0"/>
                </a:moveTo>
                <a:lnTo>
                  <a:pt x="5588173" y="0"/>
                </a:lnTo>
                <a:lnTo>
                  <a:pt x="5588173" y="2794087"/>
                </a:lnTo>
                <a:lnTo>
                  <a:pt x="0" y="2794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AB7999-7928-04A7-4CEA-4911014F4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19" y="4748483"/>
            <a:ext cx="2625990" cy="52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833B88-0F56-5FC0-EE60-AC08BAB3DB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76" y="4748483"/>
            <a:ext cx="1970017" cy="7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593874610"/>
              </p:ext>
            </p:extLst>
          </p:nvPr>
        </p:nvGraphicFramePr>
        <p:xfrm>
          <a:off x="468280" y="1997692"/>
          <a:ext cx="1912970" cy="26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Grafik 15">
            <a:extLst>
              <a:ext uri="{FF2B5EF4-FFF2-40B4-BE49-F238E27FC236}">
                <a16:creationId xmlns:a16="http://schemas.microsoft.com/office/drawing/2014/main" id="{35A24EF7-D7CC-A025-7455-276F559903C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990" t="2462" r="28454" b="987"/>
          <a:stretch>
            <a:fillRect/>
          </a:stretch>
        </p:blipFill>
        <p:spPr>
          <a:xfrm>
            <a:off x="2866739" y="705234"/>
            <a:ext cx="4424078" cy="627332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0F51EDD-D519-5C33-9267-825AA41831E6}"/>
              </a:ext>
            </a:extLst>
          </p:cNvPr>
          <p:cNvSpPr txBox="1"/>
          <p:nvPr/>
        </p:nvSpPr>
        <p:spPr>
          <a:xfrm>
            <a:off x="498093" y="2597220"/>
            <a:ext cx="1894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EA -&gt; PA 15 Min.</a:t>
            </a:r>
          </a:p>
          <a:p>
            <a:r>
              <a:rPr lang="de-DE" dirty="0" err="1"/>
              <a:t>Breakoutrooms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C23FFB-E796-52A5-2A98-BA248F9581B9}"/>
              </a:ext>
            </a:extLst>
          </p:cNvPr>
          <p:cNvSpPr txBox="1"/>
          <p:nvPr/>
        </p:nvSpPr>
        <p:spPr>
          <a:xfrm>
            <a:off x="914400" y="705234"/>
            <a:ext cx="1847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899C622-36FB-B837-CF61-606B01EFAB77}"/>
              </a:ext>
            </a:extLst>
          </p:cNvPr>
          <p:cNvSpPr txBox="1"/>
          <p:nvPr/>
        </p:nvSpPr>
        <p:spPr>
          <a:xfrm>
            <a:off x="2182368" y="2658775"/>
            <a:ext cx="552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DaZ – Deutsch als Zweitsprache </a:t>
            </a:r>
          </a:p>
        </p:txBody>
      </p:sp>
    </p:spTree>
    <p:extLst>
      <p:ext uri="{BB962C8B-B14F-4D97-AF65-F5344CB8AC3E}">
        <p14:creationId xmlns:p14="http://schemas.microsoft.com/office/powerpoint/2010/main" val="317868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D78B61-650F-F9A5-5D83-FCAE0D95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06" b="45120"/>
          <a:stretch>
            <a:fillRect/>
          </a:stretch>
        </p:blipFill>
        <p:spPr>
          <a:xfrm>
            <a:off x="336999" y="942976"/>
            <a:ext cx="7685920" cy="60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5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86E7CC-B13B-CB42-A9DF-EE227AF03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6311"/>
            <a:ext cx="82296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Sprachlich-literarische Förderung neu zugewanderter </a:t>
            </a:r>
            <a:r>
              <a:rPr kumimoji="0" lang="de-DE" altLang="de-DE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Schüler:innen</a:t>
            </a:r>
            <a:endParaRPr kumimoji="0" lang="de-DE" altLang="de-DE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Zu Beginn lernen sich die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Schüler:innen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über einen 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Steckbrief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kennen und kommen so niedrigschwellig ins Sprechen und Schreiben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Anschließend wird das 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Alphabet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gefestigt, um eine wichtige Grundlage für Lesen und Schreiben zu schaffen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Ein weiterer Schwerpunkt liegt auf der 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Zeitorientierung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(Wochentage, Datum, Monate, Jahreszeiten), damit sich die Lernenden im Alltag sprachlich besser zurechtfinden.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dirty="0" err="1">
                <a:solidFill>
                  <a:srgbClr val="000000"/>
                </a:solidFill>
                <a:latin typeface="+mn-lt"/>
              </a:rPr>
              <a:t>Demekbaustein</a:t>
            </a:r>
            <a:r>
              <a:rPr lang="de-DE" altLang="de-DE" dirty="0">
                <a:solidFill>
                  <a:srgbClr val="000000"/>
                </a:solidFill>
                <a:latin typeface="+mn-lt"/>
              </a:rPr>
              <a:t> -&gt; Artikelsensibilisierung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Darüber hinaus sensibilisieren Sie die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Schüler:innen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für 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Artikel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indem zu jedem neuen Substantiv der passende Artikel mitgelernt wird. Durch eine unterstützende 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Farbkodierung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de-DE" altLang="de-DE" dirty="0">
              <a:solidFill>
                <a:srgbClr val="000000"/>
              </a:solidFill>
              <a:latin typeface="+mn-lt"/>
            </a:endParaRPr>
          </a:p>
          <a:p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  (</a:t>
            </a:r>
            <a:r>
              <a:rPr lang="de-DE" dirty="0">
                <a:solidFill>
                  <a:srgbClr val="2500FF"/>
                </a:solidFill>
                <a:latin typeface="+mn-lt"/>
              </a:rPr>
              <a:t>Maskulinum blau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, </a:t>
            </a:r>
            <a:r>
              <a:rPr lang="de-DE" dirty="0">
                <a:solidFill>
                  <a:srgbClr val="16A53F"/>
                </a:solidFill>
                <a:latin typeface="+mn-lt"/>
              </a:rPr>
              <a:t>Neutrum</a:t>
            </a:r>
            <a:r>
              <a:rPr lang="de-DE" dirty="0">
                <a:solidFill>
                  <a:srgbClr val="2500FF"/>
                </a:solidFill>
                <a:latin typeface="+mn-lt"/>
              </a:rPr>
              <a:t> </a:t>
            </a:r>
            <a:r>
              <a:rPr lang="de-DE" dirty="0">
                <a:solidFill>
                  <a:srgbClr val="16A53F"/>
                </a:solidFill>
                <a:latin typeface="+mn-lt"/>
              </a:rPr>
              <a:t>grün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, </a:t>
            </a:r>
            <a:r>
              <a:rPr lang="de-DE" dirty="0">
                <a:solidFill>
                  <a:srgbClr val="B00004"/>
                </a:solidFill>
                <a:latin typeface="+mn-lt"/>
              </a:rPr>
              <a:t>Femininum rot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r>
              <a:rPr lang="de-DE" altLang="de-DE" dirty="0">
                <a:solidFill>
                  <a:srgbClr val="000000"/>
                </a:solidFill>
                <a:latin typeface="+mn-lt"/>
              </a:rPr>
              <a:t>    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kann das Genus leichter verinnerlicht werden.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53394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F8EB54F-C83B-514B-1914-A1FDCA7AE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221" y="2529681"/>
            <a:ext cx="30099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159DDEF-7A0F-62D0-2C60-63F91FD19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2" y="1558131"/>
            <a:ext cx="30099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DEE2D65-21CC-F9BD-32E0-4F87E739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600200"/>
            <a:ext cx="3644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8A3C95F-B854-8BC0-BF58-363FB072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2" y="4273209"/>
            <a:ext cx="30099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6DA7C9A-C57E-FB04-EB80-D73B0E15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4273210"/>
            <a:ext cx="3644899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D62A3B9-1E76-0474-2055-163FB94D0DA4}"/>
              </a:ext>
            </a:extLst>
          </p:cNvPr>
          <p:cNvSpPr txBox="1"/>
          <p:nvPr/>
        </p:nvSpPr>
        <p:spPr>
          <a:xfrm>
            <a:off x="735242" y="6782110"/>
            <a:ext cx="1228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Mengel, 2023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05391794"/>
              </p:ext>
            </p:extLst>
          </p:nvPr>
        </p:nvGraphicFramePr>
        <p:xfrm>
          <a:off x="468280" y="1997692"/>
          <a:ext cx="1912970" cy="26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613B7489-FCC5-D827-E1FA-60E0016F7F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883" t="11401" r="30763" b="4964"/>
          <a:stretch>
            <a:fillRect/>
          </a:stretch>
        </p:blipFill>
        <p:spPr bwMode="auto">
          <a:xfrm>
            <a:off x="457200" y="1435100"/>
            <a:ext cx="3679177" cy="5014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7C78419-80F1-A930-9600-6619336F35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551" t="12938" r="31716"/>
          <a:stretch>
            <a:fillRect/>
          </a:stretch>
        </p:blipFill>
        <p:spPr bwMode="auto">
          <a:xfrm>
            <a:off x="4703677" y="1441850"/>
            <a:ext cx="3476937" cy="5014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880754803"/>
              </p:ext>
            </p:extLst>
          </p:nvPr>
        </p:nvGraphicFramePr>
        <p:xfrm>
          <a:off x="468280" y="1997692"/>
          <a:ext cx="1912970" cy="26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C13A5B09-6E4A-0048-0AF4-315CEB03B8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890" t="12699" r="29172" b="1734"/>
          <a:stretch>
            <a:fillRect/>
          </a:stretch>
        </p:blipFill>
        <p:spPr bwMode="auto">
          <a:xfrm>
            <a:off x="457200" y="1479692"/>
            <a:ext cx="3818301" cy="4766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47A2CDF-2EFD-B7B6-BF6E-07AB1D8E68F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152" t="10542" r="31849" b="3166"/>
          <a:stretch>
            <a:fillRect/>
          </a:stretch>
        </p:blipFill>
        <p:spPr bwMode="auto">
          <a:xfrm>
            <a:off x="4634505" y="1435099"/>
            <a:ext cx="3105237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9FC21E8-86D1-74BC-BAD3-1F191EC13D94}"/>
              </a:ext>
            </a:extLst>
          </p:cNvPr>
          <p:cNvSpPr txBox="1"/>
          <p:nvPr/>
        </p:nvSpPr>
        <p:spPr>
          <a:xfrm>
            <a:off x="513716" y="1201510"/>
            <a:ext cx="70685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Zehn Merkmale guten Unterrichts</a:t>
            </a:r>
          </a:p>
          <a:p>
            <a:pPr>
              <a:buNone/>
            </a:pPr>
            <a:endParaRPr lang="de-DE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1. Klare Strukturierung des Lehr-Lernprozesses</a:t>
            </a: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2. intensive Nutzung der Lernzeit</a:t>
            </a: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3. Stimmigkeit der Ziel-, Inhalts- und Methodenentscheidungen</a:t>
            </a:r>
          </a:p>
          <a:p>
            <a:pPr>
              <a:buNone/>
            </a:pPr>
            <a:r>
              <a:rPr lang="de-DE" b="1" dirty="0">
                <a:effectLst/>
              </a:rPr>
              <a:t>4. Methodenvielfalt</a:t>
            </a:r>
          </a:p>
          <a:p>
            <a:pPr>
              <a:buNone/>
            </a:pPr>
            <a:r>
              <a:rPr lang="de-DE" dirty="0">
                <a:effectLst/>
              </a:rPr>
              <a:t>5. intelligentes Üben</a:t>
            </a:r>
          </a:p>
          <a:p>
            <a:pPr>
              <a:buNone/>
            </a:pPr>
            <a:r>
              <a:rPr lang="de-DE" b="1" dirty="0">
                <a:effectLst/>
              </a:rPr>
              <a:t>6. individuelles Fördern</a:t>
            </a: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7. lernförderliches Unterrichtsklima</a:t>
            </a: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8. sinnstiftende Unterrichtsgespräche</a:t>
            </a: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9. regelmäßige Nutzung von </a:t>
            </a:r>
            <a:r>
              <a:rPr lang="de-DE" dirty="0" err="1">
                <a:solidFill>
                  <a:srgbClr val="000000"/>
                </a:solidFill>
                <a:effectLst/>
              </a:rPr>
              <a:t>Schüler:innen-Feedback</a:t>
            </a:r>
            <a:endParaRPr lang="de-DE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10. klare Leistungserwartungen und -kontrollen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D60BBB-8BB4-D67C-2E82-5ECDA83DFA28}"/>
              </a:ext>
            </a:extLst>
          </p:cNvPr>
          <p:cNvSpPr txBox="1"/>
          <p:nvPr/>
        </p:nvSpPr>
        <p:spPr>
          <a:xfrm>
            <a:off x="513716" y="6159698"/>
            <a:ext cx="7309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Meyer, 2011</a:t>
            </a:r>
          </a:p>
        </p:txBody>
      </p:sp>
    </p:spTree>
    <p:extLst>
      <p:ext uri="{BB962C8B-B14F-4D97-AF65-F5344CB8AC3E}">
        <p14:creationId xmlns:p14="http://schemas.microsoft.com/office/powerpoint/2010/main" val="189011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AE9B10-7956-3B5B-D6E2-EAB2B109B8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53" t="25266" r="40279"/>
          <a:stretch>
            <a:fillRect/>
          </a:stretch>
        </p:blipFill>
        <p:spPr>
          <a:xfrm>
            <a:off x="2015836" y="1413164"/>
            <a:ext cx="4864005" cy="479634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AB1869-CB40-0EBA-84A2-90E4AF08D2F0}"/>
              </a:ext>
            </a:extLst>
          </p:cNvPr>
          <p:cNvSpPr txBox="1"/>
          <p:nvPr/>
        </p:nvSpPr>
        <p:spPr>
          <a:xfrm>
            <a:off x="490538" y="1213109"/>
            <a:ext cx="26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Allrad M – Diagnosetool</a:t>
            </a:r>
          </a:p>
        </p:txBody>
      </p:sp>
    </p:spTree>
    <p:extLst>
      <p:ext uri="{BB962C8B-B14F-4D97-AF65-F5344CB8AC3E}">
        <p14:creationId xmlns:p14="http://schemas.microsoft.com/office/powerpoint/2010/main" val="309800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en 2" descr="Allrad-M: digitales Diagnostik-Tool für Mehrsprachigkeit">
            <a:hlinkClick r:id="" action="ppaction://media"/>
            <a:extLst>
              <a:ext uri="{FF2B5EF4-FFF2-40B4-BE49-F238E27FC236}">
                <a16:creationId xmlns:a16="http://schemas.microsoft.com/office/drawing/2014/main" id="{0592DAB8-615A-B54C-29D2-A8BC244DBB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9056" y="2121408"/>
            <a:ext cx="7485888" cy="3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n 1" descr="Geschlechtergerechte Sprache">
            <a:hlinkClick r:id="" action="ppaction://media"/>
            <a:extLst>
              <a:ext uri="{FF2B5EF4-FFF2-40B4-BE49-F238E27FC236}">
                <a16:creationId xmlns:a16="http://schemas.microsoft.com/office/drawing/2014/main" id="{AC4368EA-FA35-9F82-3522-7848157942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1575" y="2100263"/>
            <a:ext cx="7200900" cy="43719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8F3C9BB-D6AB-DC98-C9D2-35528C370A03}"/>
              </a:ext>
            </a:extLst>
          </p:cNvPr>
          <p:cNvSpPr txBox="1"/>
          <p:nvPr/>
        </p:nvSpPr>
        <p:spPr>
          <a:xfrm>
            <a:off x="2487168" y="1310935"/>
            <a:ext cx="276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Gendergerechte Sprache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825F03C7-E62F-4617-3D2C-5D00F2E86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25" y="968885"/>
            <a:ext cx="896049" cy="8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2C113D6-E526-102F-D9E2-98ED7B81E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168" y="983273"/>
            <a:ext cx="64717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FUMA Fachstelle Gender &amp; Diversität NRW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E6163BE-E9B0-7A48-AB56-6CCF864838EB}"/>
              </a:ext>
            </a:extLst>
          </p:cNvPr>
          <p:cNvSpPr txBox="1"/>
          <p:nvPr/>
        </p:nvSpPr>
        <p:spPr>
          <a:xfrm>
            <a:off x="5040312" y="6723874"/>
            <a:ext cx="579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5"/>
              </a:rPr>
              <a:t>https://www.youtube.com/watch?v=xALfPTQ-MwA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246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045169261"/>
              </p:ext>
            </p:extLst>
          </p:nvPr>
        </p:nvGraphicFramePr>
        <p:xfrm>
          <a:off x="468279" y="1997692"/>
          <a:ext cx="6896347" cy="26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C74D4FB-C91B-493A-05F8-2B5408C0ED63}"/>
              </a:ext>
            </a:extLst>
          </p:cNvPr>
          <p:cNvGrpSpPr/>
          <p:nvPr/>
        </p:nvGrpSpPr>
        <p:grpSpPr>
          <a:xfrm>
            <a:off x="685801" y="4441371"/>
            <a:ext cx="3722914" cy="2461023"/>
            <a:chOff x="1466331" y="-1159347"/>
            <a:chExt cx="3521581" cy="2252864"/>
          </a:xfrm>
        </p:grpSpPr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BB890C2D-17C0-7840-1A4C-6B78760E2FE9}"/>
                </a:ext>
              </a:extLst>
            </p:cNvPr>
            <p:cNvSpPr/>
            <p:nvPr/>
          </p:nvSpPr>
          <p:spPr>
            <a:xfrm>
              <a:off x="1466331" y="-1159347"/>
              <a:ext cx="3521581" cy="2236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Abgerundetes Rechteck 4">
              <a:extLst>
                <a:ext uri="{FF2B5EF4-FFF2-40B4-BE49-F238E27FC236}">
                  <a16:creationId xmlns:a16="http://schemas.microsoft.com/office/drawing/2014/main" id="{824DF986-6D3F-D80F-303B-778260B3D88B}"/>
                </a:ext>
              </a:extLst>
            </p:cNvPr>
            <p:cNvSpPr txBox="1"/>
            <p:nvPr/>
          </p:nvSpPr>
          <p:spPr>
            <a:xfrm>
              <a:off x="1614994" y="-809582"/>
              <a:ext cx="3029943" cy="1903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de-DE" dirty="0">
                  <a:solidFill>
                    <a:srgbClr val="000000"/>
                  </a:solidFill>
                </a:rPr>
                <a:t>…sich als Ziel setzen, den Lernenden einen sicheren und motivierenden Zugang zur deutschen Sprache zu ermöglichen und sie in ihrer sprachlichen Entwicklung gezielt unterstützen.</a:t>
              </a:r>
              <a:endParaRPr lang="de-DE" altLang="de-DE" dirty="0">
                <a:solidFill>
                  <a:schemeClr val="tx1"/>
                </a:solidFill>
              </a:endParaRP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900" kern="1200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6B325CB-C91E-701F-E256-171DFBF2264D}"/>
              </a:ext>
            </a:extLst>
          </p:cNvPr>
          <p:cNvGrpSpPr/>
          <p:nvPr/>
        </p:nvGrpSpPr>
        <p:grpSpPr>
          <a:xfrm>
            <a:off x="5040312" y="1997692"/>
            <a:ext cx="3532188" cy="2198752"/>
            <a:chOff x="1466331" y="-1159347"/>
            <a:chExt cx="3521581" cy="2236204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BA60699A-0028-B491-2D90-291A80E001D7}"/>
                </a:ext>
              </a:extLst>
            </p:cNvPr>
            <p:cNvSpPr/>
            <p:nvPr/>
          </p:nvSpPr>
          <p:spPr>
            <a:xfrm>
              <a:off x="1466331" y="-1159347"/>
              <a:ext cx="3521581" cy="2236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Abgerundetes Rechteck 4">
              <a:extLst>
                <a:ext uri="{FF2B5EF4-FFF2-40B4-BE49-F238E27FC236}">
                  <a16:creationId xmlns:a16="http://schemas.microsoft.com/office/drawing/2014/main" id="{2ECEFA01-50D5-4A55-8FF2-7F973273072A}"/>
                </a:ext>
              </a:extLst>
            </p:cNvPr>
            <p:cNvSpPr txBox="1"/>
            <p:nvPr/>
          </p:nvSpPr>
          <p:spPr>
            <a:xfrm>
              <a:off x="1614857" y="-992795"/>
              <a:ext cx="3029943" cy="1903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de-DE" dirty="0">
                  <a:solidFill>
                    <a:srgbClr val="000000"/>
                  </a:solidFill>
                </a:rPr>
                <a:t>…zentrale Bausteine der sprachlich-literarischen Förderung an neu zugewanderten </a:t>
              </a:r>
              <a:r>
                <a:rPr lang="de-DE" altLang="de-DE" dirty="0" err="1">
                  <a:solidFill>
                    <a:srgbClr val="000000"/>
                  </a:solidFill>
                </a:rPr>
                <a:t>Schüler:innen</a:t>
              </a:r>
              <a:r>
                <a:rPr lang="de-DE" altLang="de-DE" dirty="0">
                  <a:solidFill>
                    <a:srgbClr val="000000"/>
                  </a:solidFill>
                </a:rPr>
                <a:t> vermitteln.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900" kern="12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E6B7676-F392-4BB3-3DFB-7308F5EA4D11}"/>
              </a:ext>
            </a:extLst>
          </p:cNvPr>
          <p:cNvGrpSpPr/>
          <p:nvPr/>
        </p:nvGrpSpPr>
        <p:grpSpPr>
          <a:xfrm>
            <a:off x="5040312" y="4459571"/>
            <a:ext cx="3532188" cy="2442824"/>
            <a:chOff x="1466331" y="-1159347"/>
            <a:chExt cx="3521581" cy="2236204"/>
          </a:xfrm>
        </p:grpSpPr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8A6D3CA5-3B43-B42C-A8F7-E4F78215227F}"/>
                </a:ext>
              </a:extLst>
            </p:cNvPr>
            <p:cNvSpPr/>
            <p:nvPr/>
          </p:nvSpPr>
          <p:spPr>
            <a:xfrm>
              <a:off x="1466331" y="-1159347"/>
              <a:ext cx="3521581" cy="2236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Abgerundetes Rechteck 4">
              <a:extLst>
                <a:ext uri="{FF2B5EF4-FFF2-40B4-BE49-F238E27FC236}">
                  <a16:creationId xmlns:a16="http://schemas.microsoft.com/office/drawing/2014/main" id="{D1070E9A-E091-111A-D5CC-C3B7E7FADE13}"/>
                </a:ext>
              </a:extLst>
            </p:cNvPr>
            <p:cNvSpPr txBox="1"/>
            <p:nvPr/>
          </p:nvSpPr>
          <p:spPr>
            <a:xfrm>
              <a:off x="1712150" y="-903726"/>
              <a:ext cx="3029943" cy="1903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900" kern="1200" dirty="0"/>
                <a:t>Was </a:t>
              </a:r>
              <a:r>
                <a:rPr lang="de-DE" sz="1900" dirty="0"/>
                <a:t>wollen Sie in der Schule bewegen im Bereich der  Mehrsprachigkeit/DaZ?</a:t>
              </a:r>
              <a:endParaRPr lang="de-DE" sz="1900" kern="1200" dirty="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D6DE1F0-53F4-779A-83BD-983012FFDA61}"/>
              </a:ext>
            </a:extLst>
          </p:cNvPr>
          <p:cNvSpPr/>
          <p:nvPr/>
        </p:nvSpPr>
        <p:spPr>
          <a:xfrm>
            <a:off x="4176584" y="914400"/>
            <a:ext cx="232131" cy="432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ahmen 3">
            <a:extLst>
              <a:ext uri="{FF2B5EF4-FFF2-40B4-BE49-F238E27FC236}">
                <a16:creationId xmlns:a16="http://schemas.microsoft.com/office/drawing/2014/main" id="{952E6C99-18C8-CBE5-76BB-237E7DA540B0}"/>
              </a:ext>
            </a:extLst>
          </p:cNvPr>
          <p:cNvSpPr/>
          <p:nvPr/>
        </p:nvSpPr>
        <p:spPr>
          <a:xfrm>
            <a:off x="4176584" y="1130643"/>
            <a:ext cx="914400" cy="914400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318C62-D800-04BC-2590-D8912021DCFA}"/>
              </a:ext>
            </a:extLst>
          </p:cNvPr>
          <p:cNvSpPr txBox="1"/>
          <p:nvPr/>
        </p:nvSpPr>
        <p:spPr>
          <a:xfrm>
            <a:off x="451104" y="986737"/>
            <a:ext cx="412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Als </a:t>
            </a:r>
            <a:r>
              <a:rPr lang="de-DE" dirty="0" err="1"/>
              <a:t>Lernbegleiter:in</a:t>
            </a:r>
            <a:r>
              <a:rPr lang="de-DE" dirty="0"/>
              <a:t> können Sie…</a:t>
            </a:r>
          </a:p>
        </p:txBody>
      </p:sp>
    </p:spTree>
    <p:extLst>
      <p:ext uri="{BB962C8B-B14F-4D97-AF65-F5344CB8AC3E}">
        <p14:creationId xmlns:p14="http://schemas.microsoft.com/office/powerpoint/2010/main" val="413641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042A8F0-27C9-CF76-560E-EE6C9712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16" t="18349" r="14665" b="3416"/>
          <a:stretch>
            <a:fillRect/>
          </a:stretch>
        </p:blipFill>
        <p:spPr>
          <a:xfrm>
            <a:off x="728662" y="1721040"/>
            <a:ext cx="7243763" cy="46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97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8AFD1-F188-880D-BCDB-924DDE3B1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B5E7B-B0D2-1D01-CD88-C6636741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499872"/>
            <a:ext cx="8286401" cy="10631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dirty="0"/>
              <a:t>Literatur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98FEF-D05E-90EB-9ED2-A7E02BA6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764295"/>
            <a:ext cx="8286401" cy="5522330"/>
          </a:xfrm>
        </p:spPr>
        <p:txBody>
          <a:bodyPr>
            <a:normAutofit fontScale="25000" lnSpcReduction="20000"/>
          </a:bodyPr>
          <a:lstStyle/>
          <a:p>
            <a:endParaRPr lang="de-DE" sz="5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5600" dirty="0">
                <a:solidFill>
                  <a:srgbClr val="333333"/>
                </a:solidFill>
              </a:rPr>
              <a:t>Barkowski, H. &amp; Krumm, H.-J. (2010). Fachlexikon Deutsch als Fremd- und Zweitsprache. Tübingen und Basel: A. Francke Verlag.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altLang="de-DE" sz="5600" dirty="0">
              <a:solidFill>
                <a:srgbClr val="333333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5600" dirty="0"/>
              <a:t>Celic, C. &amp; Seltzer, K. (2013). Translanguaging: A CUNY-NYSIEB Guide </a:t>
            </a:r>
            <a:r>
              <a:rPr lang="de-DE" sz="5600" dirty="0" err="1"/>
              <a:t>for</a:t>
            </a:r>
            <a:r>
              <a:rPr lang="de-DE" sz="5600" dirty="0"/>
              <a:t> </a:t>
            </a:r>
            <a:r>
              <a:rPr lang="de-DE" sz="5600" dirty="0" err="1"/>
              <a:t>Educators</a:t>
            </a:r>
            <a:r>
              <a:rPr lang="de-DE" sz="5600" dirty="0"/>
              <a:t>, City University New York, </a:t>
            </a:r>
            <a:r>
              <a:rPr lang="de-DE" sz="5600" dirty="0" err="1"/>
              <a:t>www.cuny-nysieb.org</a:t>
            </a:r>
            <a:r>
              <a:rPr lang="de-DE" sz="5600" dirty="0"/>
              <a:t>/</a:t>
            </a:r>
            <a:r>
              <a:rPr lang="de-DE" sz="5600" dirty="0" err="1"/>
              <a:t>wp</a:t>
            </a:r>
            <a:r>
              <a:rPr lang="de-DE" sz="5600" dirty="0"/>
              <a:t>-content/</a:t>
            </a:r>
            <a:r>
              <a:rPr lang="de-DE" sz="5600" dirty="0" err="1"/>
              <a:t>uploads</a:t>
            </a:r>
            <a:r>
              <a:rPr lang="de-DE" sz="5600" dirty="0"/>
              <a:t>/2016/04/Translanguaging-Guide-March-2013.pdf</a:t>
            </a:r>
            <a:endParaRPr lang="de-DE" altLang="de-DE" sz="5600" dirty="0">
              <a:solidFill>
                <a:srgbClr val="333333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5600" dirty="0"/>
          </a:p>
          <a:p>
            <a:r>
              <a:rPr lang="de-DE" sz="5600" dirty="0" err="1"/>
              <a:t>Dettki</a:t>
            </a:r>
            <a:r>
              <a:rPr lang="de-DE" sz="5600" dirty="0"/>
              <a:t>, C. (2025). </a:t>
            </a:r>
            <a:r>
              <a:rPr lang="de-DE" sz="5600" i="1" dirty="0"/>
              <a:t>Mehrsprachigkeit: Formen, Perspektiven, Praxis</a:t>
            </a:r>
            <a:r>
              <a:rPr lang="de-DE" sz="5600" dirty="0"/>
              <a:t>. Digitale Lehr-Lern-Bausteine Deutsch als Zweitsprache (DLLB DaZ), Bd. 1. München.</a:t>
            </a:r>
            <a:endParaRPr lang="de-DE" altLang="de-DE" sz="5600" dirty="0">
              <a:solidFill>
                <a:srgbClr val="333333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5600" dirty="0">
              <a:solidFill>
                <a:srgbClr val="333333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5600" dirty="0" err="1"/>
              <a:t>Gantefort</a:t>
            </a:r>
            <a:r>
              <a:rPr lang="de-DE" sz="5600" dirty="0"/>
              <a:t>, C. &amp; Maahs, I.-M. (2025). Wie können strukturierte Reflexionen von Praxiserfahrungen als Lerngelegenheit sprachlicher Bildung genutzt werden? – Erfahrungen aus dem DaZ-Modul an der Universität zu Köln (S. 217-232). In: L. Decker, N. Gersdorf, I. Kaplan &amp; E. </a:t>
            </a:r>
            <a:r>
              <a:rPr lang="de-DE" sz="5600" dirty="0" err="1"/>
              <a:t>Schlinkmann</a:t>
            </a:r>
            <a:r>
              <a:rPr lang="de-DE" sz="5600" dirty="0"/>
              <a:t> (Hrsg.) Deutsch für Schülerinnen und Schüler mit Zuwanderungsgeschichte. Überblick und Begleitforschung zu einem universitären Modul. Siegen: Universität</a:t>
            </a:r>
            <a:endParaRPr lang="de-DE" altLang="de-DE" sz="5600" dirty="0">
              <a:solidFill>
                <a:srgbClr val="333333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altLang="de-DE" sz="5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5600" dirty="0"/>
              <a:t>Grosjean, F. (2013). </a:t>
            </a:r>
            <a:r>
              <a:rPr lang="de-DE" sz="5600" dirty="0" err="1"/>
              <a:t>Bilingualism</a:t>
            </a:r>
            <a:r>
              <a:rPr lang="de-DE" sz="5600" dirty="0"/>
              <a:t>. A </a:t>
            </a:r>
            <a:r>
              <a:rPr lang="de-DE" sz="5600" dirty="0" err="1"/>
              <a:t>short</a:t>
            </a:r>
            <a:r>
              <a:rPr lang="de-DE" sz="5600" dirty="0"/>
              <a:t> </a:t>
            </a:r>
            <a:r>
              <a:rPr lang="de-DE" sz="5600" dirty="0" err="1"/>
              <a:t>introduction</a:t>
            </a:r>
            <a:r>
              <a:rPr lang="de-DE" sz="5600" dirty="0"/>
              <a:t>. In Grosjean, F. &amp; Li, P. (2013) </a:t>
            </a:r>
            <a:r>
              <a:rPr lang="de-DE" sz="5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Psycholinguistics of Bilingualism</a:t>
            </a:r>
            <a:r>
              <a:rPr lang="de-DE" sz="5600" dirty="0"/>
              <a:t> (pp. 5-25). Malden, MA &amp; Oxford: Wiley-Blackwell.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56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5600" dirty="0"/>
              <a:t>Meyer, H. (2011). Was ist guter Unterricht? Cornelsen Verlag Berlin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56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sz="5600" dirty="0"/>
              <a:t>Statistisches Bundesamt (Destatis). (2026). </a:t>
            </a:r>
            <a:r>
              <a:rPr lang="de-DE" sz="5600" i="1" dirty="0"/>
              <a:t>Zahl der Woche: </a:t>
            </a:r>
            <a:r>
              <a:rPr lang="de-DE" sz="5600" dirty="0"/>
              <a:t>Nr. 08 vom 17. Februar 2026 https://</a:t>
            </a:r>
            <a:r>
              <a:rPr lang="de-DE" sz="5600" dirty="0" err="1"/>
              <a:t>www.destatis.de</a:t>
            </a:r>
            <a:r>
              <a:rPr lang="de-DE" sz="5600" dirty="0"/>
              <a:t>/DE/Presse/Pressemitteilungen/Zahl-der-Woche/2026/PD26_08_p002.html</a:t>
            </a:r>
          </a:p>
          <a:p>
            <a:pPr marL="0" indent="0">
              <a:buNone/>
            </a:pPr>
            <a:endParaRPr lang="de-DE" sz="5600" dirty="0"/>
          </a:p>
          <a:p>
            <a:r>
              <a:rPr lang="de-DE" sz="5600" dirty="0"/>
              <a:t>Trägerkonsortium </a:t>
            </a:r>
            <a:r>
              <a:rPr lang="de-DE" sz="5600" dirty="0" err="1"/>
              <a:t>BiSS</a:t>
            </a:r>
            <a:r>
              <a:rPr lang="de-DE" sz="5600" dirty="0"/>
              <a:t>-Transfer (Hrsg.). (2021).Deutsch als Zweitsprache im Kontext von Mehrsprachigkeit – Gemeinsame Leitlinien für curriculare Grundlagen. Sprachliche Bildung für neu zugewanderte Kinder und Jugendliche in Kitas und Schulen. Köln: Mercator-Institut für Sprachförderung und Deutsch als Zweitsprache.</a:t>
            </a:r>
          </a:p>
          <a:p>
            <a:pPr marL="0" indent="0">
              <a:buNone/>
            </a:pPr>
            <a:endParaRPr lang="de-DE" sz="5600" dirty="0"/>
          </a:p>
          <a:p>
            <a:pPr lvl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0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188210D-1502-135C-CFDF-8725EDC5EA7D}"/>
              </a:ext>
            </a:extLst>
          </p:cNvPr>
          <p:cNvSpPr txBox="1"/>
          <p:nvPr/>
        </p:nvSpPr>
        <p:spPr>
          <a:xfrm>
            <a:off x="2816352" y="2658775"/>
            <a:ext cx="3144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Mehrsprachigkeit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04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433F43-C94C-3CE2-8D04-CE88E537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7834"/>
            <a:ext cx="7772400" cy="4045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F627DE5-802C-D5D2-0F53-71066CB1F375}"/>
              </a:ext>
            </a:extLst>
          </p:cNvPr>
          <p:cNvGrpSpPr/>
          <p:nvPr/>
        </p:nvGrpSpPr>
        <p:grpSpPr>
          <a:xfrm>
            <a:off x="638279" y="1622440"/>
            <a:ext cx="3203638" cy="1657208"/>
            <a:chOff x="380226" y="0"/>
            <a:chExt cx="3521581" cy="2236204"/>
          </a:xfrm>
        </p:grpSpPr>
        <p:sp>
          <p:nvSpPr>
            <p:cNvPr id="3" name="Abgerundetes Rechteck 2">
              <a:extLst>
                <a:ext uri="{FF2B5EF4-FFF2-40B4-BE49-F238E27FC236}">
                  <a16:creationId xmlns:a16="http://schemas.microsoft.com/office/drawing/2014/main" id="{6A4B6280-F300-FD25-31EF-3691FB013918}"/>
                </a:ext>
              </a:extLst>
            </p:cNvPr>
            <p:cNvSpPr/>
            <p:nvPr/>
          </p:nvSpPr>
          <p:spPr>
            <a:xfrm>
              <a:off x="380226" y="0"/>
              <a:ext cx="3521581" cy="2236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" name="Abgerundetes Rechteck 4">
              <a:extLst>
                <a:ext uri="{FF2B5EF4-FFF2-40B4-BE49-F238E27FC236}">
                  <a16:creationId xmlns:a16="http://schemas.microsoft.com/office/drawing/2014/main" id="{5C0F9384-3E96-DBCC-B495-02702C22BBEE}"/>
                </a:ext>
              </a:extLst>
            </p:cNvPr>
            <p:cNvSpPr txBox="1"/>
            <p:nvPr/>
          </p:nvSpPr>
          <p:spPr>
            <a:xfrm>
              <a:off x="445722" y="65496"/>
              <a:ext cx="3390589" cy="2105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900" dirty="0"/>
                <a:t>Mehrsprachigkeit</a:t>
              </a:r>
              <a:endParaRPr lang="de-DE" sz="1900" kern="1200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EF170D7-C142-BE85-1CE7-398B199B73C9}"/>
              </a:ext>
            </a:extLst>
          </p:cNvPr>
          <p:cNvGrpSpPr/>
          <p:nvPr/>
        </p:nvGrpSpPr>
        <p:grpSpPr>
          <a:xfrm>
            <a:off x="4650984" y="1573902"/>
            <a:ext cx="3203638" cy="1657208"/>
            <a:chOff x="380226" y="0"/>
            <a:chExt cx="3521581" cy="2236204"/>
          </a:xfrm>
        </p:grpSpPr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BDF26812-F1E0-E55B-535C-3E560DF7F0AD}"/>
                </a:ext>
              </a:extLst>
            </p:cNvPr>
            <p:cNvSpPr/>
            <p:nvPr/>
          </p:nvSpPr>
          <p:spPr>
            <a:xfrm>
              <a:off x="380226" y="0"/>
              <a:ext cx="3521581" cy="2236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Abgerundetes Rechteck 4">
              <a:extLst>
                <a:ext uri="{FF2B5EF4-FFF2-40B4-BE49-F238E27FC236}">
                  <a16:creationId xmlns:a16="http://schemas.microsoft.com/office/drawing/2014/main" id="{3BC7757C-6BF2-6BD4-EDF9-EFE774DD027F}"/>
                </a:ext>
              </a:extLst>
            </p:cNvPr>
            <p:cNvSpPr txBox="1"/>
            <p:nvPr/>
          </p:nvSpPr>
          <p:spPr>
            <a:xfrm>
              <a:off x="445722" y="65496"/>
              <a:ext cx="3390589" cy="2105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900" kern="1200" dirty="0"/>
                <a:t>DaZ </a:t>
              </a: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A334618C-23E9-3125-BF4A-A58AA72A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984" y="3501368"/>
            <a:ext cx="3432312" cy="324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4111" rIns="0" bIns="8411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Von Deutsch als Zweitsprache (DaZ) wird gesprochen, wenn es um „die deutschsprachlichen Äußerungen von Sprechern [geht], die das Deutsche als Fremdsprache in einer deutschsprachigen Region und weitgehend außerunterrichtlich erworben haben.“ (Barkowski &amp; Krumm, 2010, S. 49). 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7FC3DC5-A18B-3C73-CC71-75F1A1B3D714}"/>
              </a:ext>
            </a:extLst>
          </p:cNvPr>
          <p:cNvSpPr txBox="1"/>
          <p:nvPr/>
        </p:nvSpPr>
        <p:spPr>
          <a:xfrm>
            <a:off x="638279" y="3625410"/>
            <a:ext cx="3203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dem Terminus Mehrsprachigkeit wird auf die Nutzung von zwei oder mehreren Sprachen in Kommunikationssituationen verwiesen (vgl. Grosjean, 2013).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49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73588666"/>
              </p:ext>
            </p:extLst>
          </p:nvPr>
        </p:nvGraphicFramePr>
        <p:xfrm>
          <a:off x="627429" y="164717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81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357187" y="111113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604508496"/>
              </p:ext>
            </p:extLst>
          </p:nvPr>
        </p:nvGraphicFramePr>
        <p:xfrm>
          <a:off x="519808" y="1409551"/>
          <a:ext cx="1912970" cy="26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827F407-7586-1DAA-EA44-28A54CF3A61C}"/>
              </a:ext>
            </a:extLst>
          </p:cNvPr>
          <p:cNvSpPr txBox="1"/>
          <p:nvPr/>
        </p:nvSpPr>
        <p:spPr>
          <a:xfrm rot="10800000" flipV="1">
            <a:off x="545207" y="2797275"/>
            <a:ext cx="8041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Bezeichnet den komplexen Sprachgebrauch mehrsprachiger Menschen, z. B. Wechseln und Mischen von Sprachen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Dabei werden die Mittel unterschiedlicher Sprachen kompetent und in Abhängigkeit vom situativen Kontext zielführend in das Sprechen integriert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Zulassen und Nutzen </a:t>
            </a:r>
            <a:r>
              <a:rPr lang="de-DE" dirty="0" err="1">
                <a:solidFill>
                  <a:srgbClr val="000000"/>
                </a:solidFill>
              </a:rPr>
              <a:t>translingualer</a:t>
            </a:r>
            <a:r>
              <a:rPr lang="de-DE" dirty="0">
                <a:solidFill>
                  <a:srgbClr val="000000"/>
                </a:solidFill>
              </a:rPr>
              <a:t> Praktiken aller im Unterricht Anwesenden bildet dabei die Grundlage des Konzepts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In</a:t>
            </a:r>
            <a:r>
              <a:rPr lang="de-DE" dirty="0"/>
              <a:t> klar definierten Phasen des Unterrichts wird den </a:t>
            </a:r>
            <a:r>
              <a:rPr lang="de-DE" dirty="0" err="1"/>
              <a:t>Schüler:innen</a:t>
            </a:r>
            <a:r>
              <a:rPr lang="de-DE" dirty="0"/>
              <a:t> ermöglicht, sich in den ihnen gemeinsam zur Verfügung stehenden Sprachen, z. B. über die Inhalte von Texten etc. zu besprechen.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F7A48E6-B8FE-FDC6-F5AA-BA3BE34E31B3}"/>
              </a:ext>
            </a:extLst>
          </p:cNvPr>
          <p:cNvGrpSpPr/>
          <p:nvPr/>
        </p:nvGrpSpPr>
        <p:grpSpPr>
          <a:xfrm>
            <a:off x="2908052" y="957263"/>
            <a:ext cx="3127869" cy="1418588"/>
            <a:chOff x="128696" y="0"/>
            <a:chExt cx="1721673" cy="1093262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8044CC36-B594-4148-D155-43417632B6B9}"/>
                </a:ext>
              </a:extLst>
            </p:cNvPr>
            <p:cNvSpPr/>
            <p:nvPr/>
          </p:nvSpPr>
          <p:spPr>
            <a:xfrm>
              <a:off x="128696" y="0"/>
              <a:ext cx="1721673" cy="10932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Abgerundetes Rechteck 4">
              <a:extLst>
                <a:ext uri="{FF2B5EF4-FFF2-40B4-BE49-F238E27FC236}">
                  <a16:creationId xmlns:a16="http://schemas.microsoft.com/office/drawing/2014/main" id="{F0847289-E03B-8EBD-922F-A201B5723DD5}"/>
                </a:ext>
              </a:extLst>
            </p:cNvPr>
            <p:cNvSpPr txBox="1"/>
            <p:nvPr/>
          </p:nvSpPr>
          <p:spPr>
            <a:xfrm>
              <a:off x="160717" y="32021"/>
              <a:ext cx="1657631" cy="1029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de-DE" sz="1700" b="1" kern="1200" dirty="0"/>
                <a:t>Translanguaging</a:t>
              </a:r>
              <a:endParaRPr lang="de-DE" sz="1700" kern="12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DEA42E-8EBF-220C-0A29-E118A436D8A6}"/>
              </a:ext>
            </a:extLst>
          </p:cNvPr>
          <p:cNvSpPr txBox="1"/>
          <p:nvPr/>
        </p:nvSpPr>
        <p:spPr>
          <a:xfrm>
            <a:off x="490538" y="1045759"/>
            <a:ext cx="7567612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>
                <a:solidFill>
                  <a:srgbClr val="000000"/>
                </a:solidFill>
                <a:effectLst/>
              </a:rPr>
              <a:t>Unterrichtsbeispiel: </a:t>
            </a: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Klasse mit </a:t>
            </a:r>
            <a:r>
              <a:rPr lang="de-DE" dirty="0" err="1">
                <a:solidFill>
                  <a:srgbClr val="000000"/>
                </a:solidFill>
                <a:effectLst/>
              </a:rPr>
              <a:t>Schüler:innen</a:t>
            </a:r>
            <a:r>
              <a:rPr lang="de-DE" dirty="0">
                <a:solidFill>
                  <a:srgbClr val="000000"/>
                </a:solidFill>
                <a:effectLst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unter anderem aus Spanien</a:t>
            </a:r>
          </a:p>
          <a:p>
            <a:pPr>
              <a:buNone/>
            </a:pPr>
            <a:endParaRPr lang="de-DE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-&gt; Lehrerin erkennt die sprachlichen Ressourcen ihrer </a:t>
            </a:r>
            <a:r>
              <a:rPr lang="de-DE" dirty="0" err="1">
                <a:solidFill>
                  <a:srgbClr val="000000"/>
                </a:solidFill>
                <a:effectLst/>
              </a:rPr>
              <a:t>Schüler:innen</a:t>
            </a:r>
            <a:r>
              <a:rPr lang="de-DE" dirty="0">
                <a:solidFill>
                  <a:srgbClr val="000000"/>
                </a:solidFill>
                <a:effectLst/>
              </a:rPr>
              <a:t> an und bittet diese um Hilfe bei der Übersetzung ins Spanische, sodass</a:t>
            </a:r>
          </a:p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die Aufgabenstellung für alle verständlich wird.</a:t>
            </a:r>
          </a:p>
          <a:p>
            <a:pPr>
              <a:buNone/>
            </a:pPr>
            <a:endParaRPr lang="de-DE" dirty="0">
              <a:solidFill>
                <a:srgbClr val="000000"/>
              </a:solidFill>
              <a:effectLst/>
            </a:endParaRPr>
          </a:p>
          <a:p>
            <a:r>
              <a:rPr lang="de-DE" dirty="0">
                <a:solidFill>
                  <a:srgbClr val="000000"/>
                </a:solidFill>
              </a:rPr>
              <a:t>-&gt; </a:t>
            </a:r>
            <a:r>
              <a:rPr lang="de-DE" dirty="0"/>
              <a:t>die Nutzung einer mehrsprachigen Wörterwand kann helfen (»</a:t>
            </a:r>
            <a:r>
              <a:rPr lang="de-DE" dirty="0" err="1"/>
              <a:t>mulitilingual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wall«) (vgl. Seltzer, 2013).</a:t>
            </a:r>
          </a:p>
          <a:p>
            <a:endParaRPr lang="de-DE" dirty="0"/>
          </a:p>
          <a:p>
            <a:r>
              <a:rPr lang="de-DE" dirty="0"/>
              <a:t>-&gt; systematischer Wechsel, z. B.:</a:t>
            </a:r>
          </a:p>
          <a:p>
            <a:r>
              <a:rPr lang="de-DE" dirty="0"/>
              <a:t>1. Erarbeitung des Gegenstands in der Herkunfts-</a:t>
            </a:r>
          </a:p>
          <a:p>
            <a:r>
              <a:rPr lang="de-DE" dirty="0" err="1"/>
              <a:t>sprache</a:t>
            </a:r>
            <a:endParaRPr lang="de-DE" dirty="0"/>
          </a:p>
          <a:p>
            <a:r>
              <a:rPr lang="de-DE" dirty="0"/>
              <a:t>2. schriftliche Zusammenfassung dessen im Deutschen für die Präsentation vor der Klasse</a:t>
            </a:r>
          </a:p>
          <a:p>
            <a:r>
              <a:rPr lang="de-DE" dirty="0"/>
              <a:t>3. Überarbeitung im Deutschen</a:t>
            </a:r>
          </a:p>
          <a:p>
            <a:r>
              <a:rPr lang="de-DE" dirty="0"/>
              <a:t>4. Sammeln von Anwendungsbeispielen im Alltag</a:t>
            </a:r>
          </a:p>
          <a:p>
            <a:r>
              <a:rPr lang="de-DE" dirty="0"/>
              <a:t>in der Herkunftssprache</a:t>
            </a:r>
          </a:p>
          <a:p>
            <a:r>
              <a:rPr lang="de-DE" dirty="0"/>
              <a:t>(Biss-Transfer, 2021, S.14)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998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46181462"/>
              </p:ext>
            </p:extLst>
          </p:nvPr>
        </p:nvGraphicFramePr>
        <p:xfrm>
          <a:off x="468280" y="1997692"/>
          <a:ext cx="1912970" cy="26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A71AC2FB-5E1F-6797-6598-5DE6561B7DBF}"/>
              </a:ext>
            </a:extLst>
          </p:cNvPr>
          <p:cNvSpPr txBox="1"/>
          <p:nvPr/>
        </p:nvSpPr>
        <p:spPr>
          <a:xfrm>
            <a:off x="755978" y="5291989"/>
            <a:ext cx="6757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de-D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endParaRPr lang="de-D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endParaRPr lang="de-D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078CFEE-65DE-F30A-9B7B-689BFF5C43DA}"/>
              </a:ext>
            </a:extLst>
          </p:cNvPr>
          <p:cNvGrpSpPr/>
          <p:nvPr/>
        </p:nvGrpSpPr>
        <p:grpSpPr>
          <a:xfrm>
            <a:off x="755978" y="1689636"/>
            <a:ext cx="5964994" cy="1713223"/>
            <a:chOff x="260044" y="1616772"/>
            <a:chExt cx="1566991" cy="995039"/>
          </a:xfrm>
        </p:grpSpPr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FD41BD87-8B97-933B-4B62-799B90CB0EFB}"/>
                </a:ext>
              </a:extLst>
            </p:cNvPr>
            <p:cNvSpPr/>
            <p:nvPr/>
          </p:nvSpPr>
          <p:spPr>
            <a:xfrm>
              <a:off x="260044" y="1616772"/>
              <a:ext cx="1566991" cy="995039"/>
            </a:xfrm>
            <a:prstGeom prst="roundRect">
              <a:avLst>
                <a:gd name="adj" fmla="val 10000"/>
              </a:avLst>
            </a:prstGeom>
            <a:solidFill>
              <a:srgbClr val="94C11C">
                <a:alpha val="90000"/>
              </a:srgbClr>
            </a:solidFill>
            <a:ln>
              <a:solidFill>
                <a:srgbClr val="0035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" name="Abgerundetes Rechteck 4">
              <a:extLst>
                <a:ext uri="{FF2B5EF4-FFF2-40B4-BE49-F238E27FC236}">
                  <a16:creationId xmlns:a16="http://schemas.microsoft.com/office/drawing/2014/main" id="{C90F098A-0FB9-CC78-7E1D-43582B1391BE}"/>
                </a:ext>
              </a:extLst>
            </p:cNvPr>
            <p:cNvSpPr txBox="1"/>
            <p:nvPr/>
          </p:nvSpPr>
          <p:spPr>
            <a:xfrm>
              <a:off x="289188" y="1645916"/>
              <a:ext cx="1508703" cy="93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dirty="0">
                  <a:solidFill>
                    <a:srgbClr val="000000"/>
                  </a:solidFill>
                </a:rPr>
                <a:t>Versuchen Sie, diese Sätze zu lesen. Reflektieren Sie anschließend darüber, wie Sie vorgegangen sind, um diese Sätze zu verstehen</a:t>
              </a:r>
              <a:r>
                <a:rPr lang="de-DE" sz="1800" dirty="0">
                  <a:solidFill>
                    <a:srgbClr val="000000"/>
                  </a:solidFill>
                  <a:latin typeface="Helvetica" pitchFamily="2" charset="0"/>
                </a:rPr>
                <a:t>: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C550080-F228-E2FF-9E83-42A96DC5C0A2}"/>
              </a:ext>
            </a:extLst>
          </p:cNvPr>
          <p:cNvGrpSpPr/>
          <p:nvPr/>
        </p:nvGrpSpPr>
        <p:grpSpPr>
          <a:xfrm>
            <a:off x="755978" y="3901920"/>
            <a:ext cx="6078037" cy="995039"/>
            <a:chOff x="260044" y="166000"/>
            <a:chExt cx="1566991" cy="995039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BA2C5883-D3BB-93A7-328F-038C1CFD9E8E}"/>
                </a:ext>
              </a:extLst>
            </p:cNvPr>
            <p:cNvSpPr/>
            <p:nvPr/>
          </p:nvSpPr>
          <p:spPr>
            <a:xfrm>
              <a:off x="260044" y="166000"/>
              <a:ext cx="1566991" cy="995039"/>
            </a:xfrm>
            <a:prstGeom prst="roundRect">
              <a:avLst>
                <a:gd name="adj" fmla="val 10000"/>
              </a:avLst>
            </a:prstGeom>
            <a:ln>
              <a:solidFill>
                <a:srgbClr val="94C1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Abgerundetes Rechteck 4">
              <a:extLst>
                <a:ext uri="{FF2B5EF4-FFF2-40B4-BE49-F238E27FC236}">
                  <a16:creationId xmlns:a16="http://schemas.microsoft.com/office/drawing/2014/main" id="{CABDDE30-2940-A021-F72A-503952DE53EA}"/>
                </a:ext>
              </a:extLst>
            </p:cNvPr>
            <p:cNvSpPr txBox="1"/>
            <p:nvPr/>
          </p:nvSpPr>
          <p:spPr>
            <a:xfrm>
              <a:off x="289188" y="195144"/>
              <a:ext cx="1508703" cy="93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700" kern="1200" dirty="0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2508CC11-8461-F441-8CB6-4A523125B190}"/>
              </a:ext>
            </a:extLst>
          </p:cNvPr>
          <p:cNvSpPr txBox="1"/>
          <p:nvPr/>
        </p:nvSpPr>
        <p:spPr>
          <a:xfrm>
            <a:off x="933512" y="4013023"/>
            <a:ext cx="5964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>
                <a:solidFill>
                  <a:srgbClr val="000000"/>
                </a:solidFill>
                <a:effectLst/>
              </a:rPr>
              <a:t>»Aan de </a:t>
            </a:r>
            <a:r>
              <a:rPr lang="de-DE" dirty="0" err="1">
                <a:solidFill>
                  <a:srgbClr val="000000"/>
                </a:solidFill>
                <a:effectLst/>
              </a:rPr>
              <a:t>rand</a:t>
            </a:r>
            <a:r>
              <a:rPr lang="de-DE" dirty="0">
                <a:solidFill>
                  <a:srgbClr val="000000"/>
                </a:solidFill>
                <a:effectLst/>
              </a:rPr>
              <a:t> van </a:t>
            </a:r>
            <a:r>
              <a:rPr lang="de-DE" dirty="0" err="1">
                <a:solidFill>
                  <a:srgbClr val="000000"/>
                </a:solidFill>
                <a:effectLst/>
              </a:rPr>
              <a:t>het</a:t>
            </a:r>
            <a:r>
              <a:rPr lang="de-DE" dirty="0">
                <a:solidFill>
                  <a:srgbClr val="000000"/>
                </a:solidFill>
                <a:effectLst/>
              </a:rPr>
              <a:t> kleine </a:t>
            </a:r>
            <a:r>
              <a:rPr lang="de-DE" dirty="0" err="1">
                <a:solidFill>
                  <a:srgbClr val="000000"/>
                </a:solidFill>
                <a:effectLst/>
              </a:rPr>
              <a:t>stadje</a:t>
            </a:r>
            <a:r>
              <a:rPr lang="de-DE" dirty="0">
                <a:solidFill>
                  <a:srgbClr val="000000"/>
                </a:solidFill>
                <a:effectLst/>
              </a:rPr>
              <a:t> lag </a:t>
            </a:r>
            <a:r>
              <a:rPr lang="de-DE" dirty="0" err="1">
                <a:solidFill>
                  <a:srgbClr val="000000"/>
                </a:solidFill>
                <a:effectLst/>
              </a:rPr>
              <a:t>een</a:t>
            </a:r>
            <a:r>
              <a:rPr lang="de-DE" dirty="0">
                <a:solidFill>
                  <a:srgbClr val="000000"/>
                </a:solidFill>
                <a:effectLst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</a:rPr>
              <a:t>oude</a:t>
            </a:r>
            <a:r>
              <a:rPr lang="de-DE" dirty="0">
                <a:solidFill>
                  <a:srgbClr val="000000"/>
                </a:solidFill>
                <a:effectLst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</a:rPr>
              <a:t>verwaarloosde</a:t>
            </a:r>
            <a:r>
              <a:rPr lang="de-DE" dirty="0">
                <a:solidFill>
                  <a:srgbClr val="000000"/>
                </a:solidFill>
                <a:effectLst/>
              </a:rPr>
              <a:t> </a:t>
            </a:r>
            <a:r>
              <a:rPr lang="de-DE" dirty="0" err="1">
                <a:solidFill>
                  <a:srgbClr val="000000"/>
                </a:solidFill>
                <a:effectLst/>
              </a:rPr>
              <a:t>tuin</a:t>
            </a:r>
            <a:r>
              <a:rPr lang="de-DE" dirty="0">
                <a:solidFill>
                  <a:srgbClr val="000000"/>
                </a:solidFill>
                <a:effectLst/>
              </a:rPr>
              <a:t>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D8CAC3D-1C7B-62BF-023D-CAFE5054A489}"/>
              </a:ext>
            </a:extLst>
          </p:cNvPr>
          <p:cNvGrpSpPr/>
          <p:nvPr/>
        </p:nvGrpSpPr>
        <p:grpSpPr>
          <a:xfrm>
            <a:off x="755979" y="5181180"/>
            <a:ext cx="6078036" cy="995039"/>
            <a:chOff x="260044" y="166000"/>
            <a:chExt cx="1566991" cy="995039"/>
          </a:xfrm>
        </p:grpSpPr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1F7EB1E2-ECD1-F2EE-57D2-A9D51703124C}"/>
                </a:ext>
              </a:extLst>
            </p:cNvPr>
            <p:cNvSpPr/>
            <p:nvPr/>
          </p:nvSpPr>
          <p:spPr>
            <a:xfrm>
              <a:off x="260044" y="166000"/>
              <a:ext cx="1566991" cy="995039"/>
            </a:xfrm>
            <a:prstGeom prst="roundRect">
              <a:avLst>
                <a:gd name="adj" fmla="val 10000"/>
              </a:avLst>
            </a:prstGeom>
            <a:ln>
              <a:solidFill>
                <a:srgbClr val="94C1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Abgerundetes Rechteck 4">
              <a:extLst>
                <a:ext uri="{FF2B5EF4-FFF2-40B4-BE49-F238E27FC236}">
                  <a16:creationId xmlns:a16="http://schemas.microsoft.com/office/drawing/2014/main" id="{4D5C8B58-EDFD-8EB2-07F6-843A8FDBA3A5}"/>
                </a:ext>
              </a:extLst>
            </p:cNvPr>
            <p:cNvSpPr txBox="1"/>
            <p:nvPr/>
          </p:nvSpPr>
          <p:spPr>
            <a:xfrm>
              <a:off x="289188" y="195144"/>
              <a:ext cx="1508703" cy="93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dirty="0">
                  <a:solidFill>
                    <a:srgbClr val="000000"/>
                  </a:solidFill>
                </a:rPr>
                <a:t>In die </a:t>
              </a:r>
              <a:r>
                <a:rPr lang="de-DE" sz="1800" dirty="0" err="1">
                  <a:solidFill>
                    <a:srgbClr val="000000"/>
                  </a:solidFill>
                </a:rPr>
                <a:t>tuin</a:t>
              </a:r>
              <a:r>
                <a:rPr lang="de-DE" sz="1800" dirty="0">
                  <a:solidFill>
                    <a:srgbClr val="000000"/>
                  </a:solidFill>
                </a:rPr>
                <a:t> </a:t>
              </a:r>
              <a:r>
                <a:rPr lang="de-DE" sz="1800" dirty="0" err="1">
                  <a:solidFill>
                    <a:srgbClr val="000000"/>
                  </a:solidFill>
                </a:rPr>
                <a:t>stond</a:t>
              </a:r>
              <a:r>
                <a:rPr lang="de-DE" sz="1800" dirty="0">
                  <a:solidFill>
                    <a:srgbClr val="000000"/>
                  </a:solidFill>
                </a:rPr>
                <a:t> </a:t>
              </a:r>
              <a:r>
                <a:rPr lang="de-DE" sz="1800" dirty="0" err="1">
                  <a:solidFill>
                    <a:srgbClr val="000000"/>
                  </a:solidFill>
                </a:rPr>
                <a:t>een</a:t>
              </a:r>
              <a:r>
                <a:rPr lang="de-DE" sz="1800" dirty="0">
                  <a:solidFill>
                    <a:srgbClr val="000000"/>
                  </a:solidFill>
                </a:rPr>
                <a:t> </a:t>
              </a:r>
              <a:r>
                <a:rPr lang="de-DE" sz="1800" dirty="0" err="1">
                  <a:solidFill>
                    <a:srgbClr val="000000"/>
                  </a:solidFill>
                </a:rPr>
                <a:t>oud</a:t>
              </a:r>
              <a:r>
                <a:rPr lang="de-DE" sz="1800" dirty="0">
                  <a:solidFill>
                    <a:srgbClr val="000000"/>
                  </a:solidFill>
                </a:rPr>
                <a:t> </a:t>
              </a:r>
              <a:r>
                <a:rPr lang="de-DE" sz="1800" dirty="0" err="1">
                  <a:solidFill>
                    <a:srgbClr val="000000"/>
                  </a:solidFill>
                </a:rPr>
                <a:t>huis</a:t>
              </a:r>
              <a:r>
                <a:rPr lang="de-DE" sz="1800" dirty="0">
                  <a:solidFill>
                    <a:srgbClr val="000000"/>
                  </a:solidFill>
                </a:rPr>
                <a:t> en in da </a:t>
              </a:r>
              <a:r>
                <a:rPr lang="de-DE" sz="1800" dirty="0" err="1">
                  <a:solidFill>
                    <a:srgbClr val="000000"/>
                  </a:solidFill>
                </a:rPr>
                <a:t>huis</a:t>
              </a:r>
              <a:r>
                <a:rPr lang="de-DE" sz="1800" dirty="0">
                  <a:solidFill>
                    <a:srgbClr val="000000"/>
                  </a:solidFill>
                </a:rPr>
                <a:t> </a:t>
              </a:r>
              <a:r>
                <a:rPr lang="de-DE" sz="1800" dirty="0" err="1">
                  <a:solidFill>
                    <a:srgbClr val="000000"/>
                  </a:solidFill>
                </a:rPr>
                <a:t>woonde</a:t>
              </a:r>
              <a:r>
                <a:rPr lang="de-DE" sz="1800" dirty="0">
                  <a:solidFill>
                    <a:srgbClr val="000000"/>
                  </a:solidFill>
                </a:rPr>
                <a:t> Pippi Langkous.«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700" kern="1200" dirty="0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D94BCEE3-EF55-C9AC-71FE-B215F6C8FF19}"/>
              </a:ext>
            </a:extLst>
          </p:cNvPr>
          <p:cNvSpPr txBox="1"/>
          <p:nvPr/>
        </p:nvSpPr>
        <p:spPr>
          <a:xfrm>
            <a:off x="755978" y="6593410"/>
            <a:ext cx="5043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 err="1"/>
              <a:t>Dettki</a:t>
            </a:r>
            <a:r>
              <a:rPr lang="de-DE" sz="1400" dirty="0"/>
              <a:t>, 2025, S. 25</a:t>
            </a:r>
          </a:p>
        </p:txBody>
      </p:sp>
    </p:spTree>
    <p:extLst>
      <p:ext uri="{BB962C8B-B14F-4D97-AF65-F5344CB8AC3E}">
        <p14:creationId xmlns:p14="http://schemas.microsoft.com/office/powerpoint/2010/main" val="250434920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xtform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1020</Words>
  <Application>Microsoft Macintosh PowerPoint</Application>
  <PresentationFormat>Benutzerdefiniert</PresentationFormat>
  <Paragraphs>116</Paragraphs>
  <Slides>22</Slides>
  <Notes>10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</vt:lpstr>
      <vt:lpstr>Helvetica</vt:lpstr>
      <vt:lpstr>Roboto</vt:lpstr>
      <vt:lpstr>Wingdings</vt:lpstr>
      <vt:lpstr>Titelfolie mit Text</vt:lpstr>
      <vt:lpstr>Contentfolie</vt:lpstr>
      <vt:lpstr>Textformate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Mengel, Milena</cp:lastModifiedBy>
  <cp:revision>136</cp:revision>
  <dcterms:created xsi:type="dcterms:W3CDTF">2009-11-16T10:30:05Z</dcterms:created>
  <dcterms:modified xsi:type="dcterms:W3CDTF">2026-06-01T11:51:52Z</dcterms:modified>
</cp:coreProperties>
</file>