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4" r:id="rId2"/>
    <p:sldId id="335" r:id="rId3"/>
    <p:sldId id="336" r:id="rId4"/>
    <p:sldId id="337" r:id="rId5"/>
    <p:sldId id="338" r:id="rId6"/>
    <p:sldId id="339" r:id="rId7"/>
    <p:sldId id="369" r:id="rId8"/>
    <p:sldId id="340" r:id="rId9"/>
    <p:sldId id="343" r:id="rId10"/>
    <p:sldId id="347" r:id="rId11"/>
    <p:sldId id="346" r:id="rId12"/>
    <p:sldId id="358" r:id="rId13"/>
    <p:sldId id="342" r:id="rId14"/>
    <p:sldId id="360" r:id="rId15"/>
    <p:sldId id="361" r:id="rId16"/>
    <p:sldId id="362" r:id="rId17"/>
    <p:sldId id="359" r:id="rId18"/>
    <p:sldId id="368" r:id="rId19"/>
    <p:sldId id="363" r:id="rId20"/>
    <p:sldId id="364" r:id="rId21"/>
    <p:sldId id="365" r:id="rId22"/>
    <p:sldId id="366" r:id="rId23"/>
    <p:sldId id="367" r:id="rId24"/>
    <p:sldId id="353" r:id="rId25"/>
    <p:sldId id="348" r:id="rId26"/>
    <p:sldId id="352" r:id="rId27"/>
    <p:sldId id="355" r:id="rId28"/>
    <p:sldId id="357" r:id="rId29"/>
    <p:sldId id="354" r:id="rId30"/>
    <p:sldId id="341" r:id="rId31"/>
    <p:sldId id="350" r:id="rId32"/>
  </p:sldIdLst>
  <p:sldSz cx="10083800" cy="7562850"/>
  <p:notesSz cx="100838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96"/>
    <p:restoredTop sz="94657"/>
  </p:normalViewPr>
  <p:slideViewPr>
    <p:cSldViewPr>
      <p:cViewPr varScale="1">
        <p:scale>
          <a:sx n="92" d="100"/>
          <a:sy n="92" d="100"/>
        </p:scale>
        <p:origin x="1240" y="240"/>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6285" y="2344483"/>
            <a:ext cx="8571230" cy="1588198"/>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512570" y="4235196"/>
            <a:ext cx="7058660" cy="1890712"/>
          </a:xfrm>
          <a:prstGeom prst="rect">
            <a:avLst/>
          </a:prstGeom>
        </p:spPr>
        <p:txBody>
          <a:bodyPr wrap="square" lIns="0" tIns="0" rIns="0" bIns="0">
            <a:spAutoFit/>
          </a:bodyPr>
          <a:lstStyle>
            <a:lvl1pPr>
              <a:defRPr sz="2600" b="0" i="0">
                <a:solidFill>
                  <a:srgbClr val="00345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4/26/26</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080625" cy="7561580"/>
          </a:xfrm>
          <a:custGeom>
            <a:avLst/>
            <a:gdLst/>
            <a:ahLst/>
            <a:cxnLst/>
            <a:rect l="l" t="t" r="r" b="b"/>
            <a:pathLst>
              <a:path w="10080625" h="7561580">
                <a:moveTo>
                  <a:pt x="10080625" y="0"/>
                </a:moveTo>
                <a:lnTo>
                  <a:pt x="0" y="0"/>
                </a:lnTo>
                <a:lnTo>
                  <a:pt x="0" y="7561262"/>
                </a:lnTo>
                <a:lnTo>
                  <a:pt x="10080625" y="7561262"/>
                </a:lnTo>
                <a:lnTo>
                  <a:pt x="10080625" y="0"/>
                </a:lnTo>
                <a:close/>
              </a:path>
            </a:pathLst>
          </a:custGeom>
          <a:solidFill>
            <a:srgbClr val="E6E6E6"/>
          </a:solidFill>
        </p:spPr>
        <p:txBody>
          <a:bodyPr wrap="square" lIns="0" tIns="0" rIns="0" bIns="0" rtlCol="0"/>
          <a:lstStyle/>
          <a:p>
            <a:endParaRPr/>
          </a:p>
        </p:txBody>
      </p:sp>
      <p:sp>
        <p:nvSpPr>
          <p:cNvPr id="17" name="bg object 17"/>
          <p:cNvSpPr/>
          <p:nvPr/>
        </p:nvSpPr>
        <p:spPr>
          <a:xfrm>
            <a:off x="0" y="0"/>
            <a:ext cx="9601200" cy="1440180"/>
          </a:xfrm>
          <a:custGeom>
            <a:avLst/>
            <a:gdLst/>
            <a:ahLst/>
            <a:cxnLst/>
            <a:rect l="l" t="t" r="r" b="b"/>
            <a:pathLst>
              <a:path w="9601200" h="1440180">
                <a:moveTo>
                  <a:pt x="9601200" y="0"/>
                </a:moveTo>
                <a:lnTo>
                  <a:pt x="0" y="0"/>
                </a:lnTo>
                <a:lnTo>
                  <a:pt x="0" y="1440000"/>
                </a:lnTo>
                <a:lnTo>
                  <a:pt x="9601200" y="1440000"/>
                </a:lnTo>
                <a:lnTo>
                  <a:pt x="96012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9118799" y="0"/>
            <a:ext cx="719999" cy="719999"/>
          </a:xfrm>
          <a:prstGeom prst="rect">
            <a:avLst/>
          </a:prstGeom>
        </p:spPr>
      </p:pic>
      <p:pic>
        <p:nvPicPr>
          <p:cNvPr id="19" name="bg object 19"/>
          <p:cNvPicPr/>
          <p:nvPr/>
        </p:nvPicPr>
        <p:blipFill>
          <a:blip r:embed="rId3" cstate="print"/>
          <a:stretch>
            <a:fillRect/>
          </a:stretch>
        </p:blipFill>
        <p:spPr>
          <a:xfrm>
            <a:off x="486000" y="229287"/>
            <a:ext cx="1727999" cy="112952"/>
          </a:xfrm>
          <a:prstGeom prst="rect">
            <a:avLst/>
          </a:prstGeom>
        </p:spPr>
      </p:pic>
      <p:sp>
        <p:nvSpPr>
          <p:cNvPr id="20" name="bg object 20"/>
          <p:cNvSpPr/>
          <p:nvPr/>
        </p:nvSpPr>
        <p:spPr>
          <a:xfrm>
            <a:off x="1337708" y="2993326"/>
            <a:ext cx="0" cy="455930"/>
          </a:xfrm>
          <a:custGeom>
            <a:avLst/>
            <a:gdLst/>
            <a:ahLst/>
            <a:cxnLst/>
            <a:rect l="l" t="t" r="r" b="b"/>
            <a:pathLst>
              <a:path h="455929">
                <a:moveTo>
                  <a:pt x="0" y="0"/>
                </a:moveTo>
                <a:lnTo>
                  <a:pt x="0" y="455733"/>
                </a:lnTo>
              </a:path>
            </a:pathLst>
          </a:custGeom>
          <a:ln w="25399">
            <a:solidFill>
              <a:srgbClr val="00345F"/>
            </a:solidFill>
          </a:ln>
        </p:spPr>
        <p:txBody>
          <a:bodyPr wrap="square" lIns="0" tIns="0" rIns="0" bIns="0" rtlCol="0"/>
          <a:lstStyle/>
          <a:p>
            <a:endParaRPr/>
          </a:p>
        </p:txBody>
      </p:sp>
      <p:sp>
        <p:nvSpPr>
          <p:cNvPr id="21" name="bg object 21"/>
          <p:cNvSpPr/>
          <p:nvPr/>
        </p:nvSpPr>
        <p:spPr>
          <a:xfrm>
            <a:off x="554213" y="1998286"/>
            <a:ext cx="1567180" cy="995044"/>
          </a:xfrm>
          <a:custGeom>
            <a:avLst/>
            <a:gdLst/>
            <a:ahLst/>
            <a:cxnLst/>
            <a:rect l="l" t="t" r="r" b="b"/>
            <a:pathLst>
              <a:path w="1567180" h="995044">
                <a:moveTo>
                  <a:pt x="1467487" y="0"/>
                </a:moveTo>
                <a:lnTo>
                  <a:pt x="99503" y="0"/>
                </a:lnTo>
                <a:lnTo>
                  <a:pt x="60927" y="7871"/>
                </a:lnTo>
                <a:lnTo>
                  <a:pt x="29282" y="29282"/>
                </a:lnTo>
                <a:lnTo>
                  <a:pt x="7871" y="60927"/>
                </a:lnTo>
                <a:lnTo>
                  <a:pt x="0" y="99503"/>
                </a:lnTo>
                <a:lnTo>
                  <a:pt x="0" y="895534"/>
                </a:lnTo>
                <a:lnTo>
                  <a:pt x="7871" y="934110"/>
                </a:lnTo>
                <a:lnTo>
                  <a:pt x="29282" y="965756"/>
                </a:lnTo>
                <a:lnTo>
                  <a:pt x="60927" y="987167"/>
                </a:lnTo>
                <a:lnTo>
                  <a:pt x="99503" y="995038"/>
                </a:lnTo>
                <a:lnTo>
                  <a:pt x="1467487" y="995038"/>
                </a:lnTo>
                <a:lnTo>
                  <a:pt x="1506063" y="987167"/>
                </a:lnTo>
                <a:lnTo>
                  <a:pt x="1537708" y="965756"/>
                </a:lnTo>
                <a:lnTo>
                  <a:pt x="1559119" y="934110"/>
                </a:lnTo>
                <a:lnTo>
                  <a:pt x="1566990" y="895534"/>
                </a:lnTo>
                <a:lnTo>
                  <a:pt x="1566990" y="99503"/>
                </a:lnTo>
                <a:lnTo>
                  <a:pt x="1559119" y="60927"/>
                </a:lnTo>
                <a:lnTo>
                  <a:pt x="1537708" y="29282"/>
                </a:lnTo>
                <a:lnTo>
                  <a:pt x="1506063" y="7871"/>
                </a:lnTo>
                <a:lnTo>
                  <a:pt x="1467487" y="0"/>
                </a:lnTo>
                <a:close/>
              </a:path>
            </a:pathLst>
          </a:custGeom>
          <a:solidFill>
            <a:srgbClr val="00345F"/>
          </a:solidFill>
        </p:spPr>
        <p:txBody>
          <a:bodyPr wrap="square" lIns="0" tIns="0" rIns="0" bIns="0" rtlCol="0"/>
          <a:lstStyle/>
          <a:p>
            <a:endParaRPr/>
          </a:p>
        </p:txBody>
      </p:sp>
      <p:sp>
        <p:nvSpPr>
          <p:cNvPr id="22" name="bg object 22"/>
          <p:cNvSpPr/>
          <p:nvPr/>
        </p:nvSpPr>
        <p:spPr>
          <a:xfrm>
            <a:off x="554213" y="1998286"/>
            <a:ext cx="1567180" cy="995044"/>
          </a:xfrm>
          <a:custGeom>
            <a:avLst/>
            <a:gdLst/>
            <a:ahLst/>
            <a:cxnLst/>
            <a:rect l="l" t="t" r="r" b="b"/>
            <a:pathLst>
              <a:path w="1567180" h="995044">
                <a:moveTo>
                  <a:pt x="0" y="99503"/>
                </a:moveTo>
                <a:lnTo>
                  <a:pt x="7871" y="60927"/>
                </a:lnTo>
                <a:lnTo>
                  <a:pt x="29282" y="29282"/>
                </a:lnTo>
                <a:lnTo>
                  <a:pt x="60927" y="7871"/>
                </a:lnTo>
                <a:lnTo>
                  <a:pt x="99503" y="0"/>
                </a:lnTo>
                <a:lnTo>
                  <a:pt x="1467487" y="0"/>
                </a:lnTo>
                <a:lnTo>
                  <a:pt x="1506063" y="7871"/>
                </a:lnTo>
                <a:lnTo>
                  <a:pt x="1537708" y="29282"/>
                </a:lnTo>
                <a:lnTo>
                  <a:pt x="1559119" y="60927"/>
                </a:lnTo>
                <a:lnTo>
                  <a:pt x="1566990" y="99503"/>
                </a:lnTo>
                <a:lnTo>
                  <a:pt x="1566990" y="895534"/>
                </a:lnTo>
                <a:lnTo>
                  <a:pt x="1559119" y="934110"/>
                </a:lnTo>
                <a:lnTo>
                  <a:pt x="1537708" y="965756"/>
                </a:lnTo>
                <a:lnTo>
                  <a:pt x="1506063" y="987167"/>
                </a:lnTo>
                <a:lnTo>
                  <a:pt x="1467487" y="995038"/>
                </a:lnTo>
                <a:lnTo>
                  <a:pt x="99503" y="995038"/>
                </a:lnTo>
                <a:lnTo>
                  <a:pt x="60927" y="987167"/>
                </a:lnTo>
                <a:lnTo>
                  <a:pt x="29282" y="965756"/>
                </a:lnTo>
                <a:lnTo>
                  <a:pt x="7871" y="934110"/>
                </a:lnTo>
                <a:lnTo>
                  <a:pt x="0" y="895534"/>
                </a:lnTo>
                <a:lnTo>
                  <a:pt x="0" y="99503"/>
                </a:lnTo>
                <a:close/>
              </a:path>
            </a:pathLst>
          </a:custGeom>
          <a:ln w="25399">
            <a:solidFill>
              <a:srgbClr val="FFFFFF"/>
            </a:solidFill>
          </a:ln>
        </p:spPr>
        <p:txBody>
          <a:bodyPr wrap="square" lIns="0" tIns="0" rIns="0" bIns="0" rtlCol="0"/>
          <a:lstStyle/>
          <a:p>
            <a:endParaRPr/>
          </a:p>
        </p:txBody>
      </p:sp>
      <p:sp>
        <p:nvSpPr>
          <p:cNvPr id="23" name="bg object 23"/>
          <p:cNvSpPr/>
          <p:nvPr/>
        </p:nvSpPr>
        <p:spPr>
          <a:xfrm>
            <a:off x="728323" y="2163691"/>
            <a:ext cx="1567180" cy="995044"/>
          </a:xfrm>
          <a:custGeom>
            <a:avLst/>
            <a:gdLst/>
            <a:ahLst/>
            <a:cxnLst/>
            <a:rect l="l" t="t" r="r" b="b"/>
            <a:pathLst>
              <a:path w="1567180" h="995044">
                <a:moveTo>
                  <a:pt x="1467487" y="0"/>
                </a:moveTo>
                <a:lnTo>
                  <a:pt x="99503" y="0"/>
                </a:lnTo>
                <a:lnTo>
                  <a:pt x="60927" y="7871"/>
                </a:lnTo>
                <a:lnTo>
                  <a:pt x="29282" y="29282"/>
                </a:lnTo>
                <a:lnTo>
                  <a:pt x="7871" y="60927"/>
                </a:lnTo>
                <a:lnTo>
                  <a:pt x="0" y="99503"/>
                </a:lnTo>
                <a:lnTo>
                  <a:pt x="0" y="895534"/>
                </a:lnTo>
                <a:lnTo>
                  <a:pt x="7871" y="934110"/>
                </a:lnTo>
                <a:lnTo>
                  <a:pt x="29282" y="965756"/>
                </a:lnTo>
                <a:lnTo>
                  <a:pt x="60927" y="987167"/>
                </a:lnTo>
                <a:lnTo>
                  <a:pt x="99503" y="995038"/>
                </a:lnTo>
                <a:lnTo>
                  <a:pt x="1467487" y="995038"/>
                </a:lnTo>
                <a:lnTo>
                  <a:pt x="1506063" y="987167"/>
                </a:lnTo>
                <a:lnTo>
                  <a:pt x="1537708" y="965756"/>
                </a:lnTo>
                <a:lnTo>
                  <a:pt x="1559119" y="934110"/>
                </a:lnTo>
                <a:lnTo>
                  <a:pt x="1566990" y="895534"/>
                </a:lnTo>
                <a:lnTo>
                  <a:pt x="1566990" y="99503"/>
                </a:lnTo>
                <a:lnTo>
                  <a:pt x="1559119" y="60927"/>
                </a:lnTo>
                <a:lnTo>
                  <a:pt x="1537708" y="29282"/>
                </a:lnTo>
                <a:lnTo>
                  <a:pt x="1506063" y="7871"/>
                </a:lnTo>
                <a:lnTo>
                  <a:pt x="1467487" y="0"/>
                </a:lnTo>
                <a:close/>
              </a:path>
            </a:pathLst>
          </a:custGeom>
          <a:solidFill>
            <a:srgbClr val="FFFFFF">
              <a:alpha val="89802"/>
            </a:srgbClr>
          </a:solidFill>
        </p:spPr>
        <p:txBody>
          <a:bodyPr wrap="square" lIns="0" tIns="0" rIns="0" bIns="0" rtlCol="0"/>
          <a:lstStyle/>
          <a:p>
            <a:endParaRPr/>
          </a:p>
        </p:txBody>
      </p:sp>
      <p:sp>
        <p:nvSpPr>
          <p:cNvPr id="24" name="bg object 24"/>
          <p:cNvSpPr/>
          <p:nvPr/>
        </p:nvSpPr>
        <p:spPr>
          <a:xfrm>
            <a:off x="728323" y="2163691"/>
            <a:ext cx="1567180" cy="995044"/>
          </a:xfrm>
          <a:custGeom>
            <a:avLst/>
            <a:gdLst/>
            <a:ahLst/>
            <a:cxnLst/>
            <a:rect l="l" t="t" r="r" b="b"/>
            <a:pathLst>
              <a:path w="1567180" h="995044">
                <a:moveTo>
                  <a:pt x="0" y="99503"/>
                </a:moveTo>
                <a:lnTo>
                  <a:pt x="7871" y="60927"/>
                </a:lnTo>
                <a:lnTo>
                  <a:pt x="29282" y="29282"/>
                </a:lnTo>
                <a:lnTo>
                  <a:pt x="60927" y="7871"/>
                </a:lnTo>
                <a:lnTo>
                  <a:pt x="99503" y="0"/>
                </a:lnTo>
                <a:lnTo>
                  <a:pt x="1467487" y="0"/>
                </a:lnTo>
                <a:lnTo>
                  <a:pt x="1506063" y="7871"/>
                </a:lnTo>
                <a:lnTo>
                  <a:pt x="1537708" y="29282"/>
                </a:lnTo>
                <a:lnTo>
                  <a:pt x="1559119" y="60927"/>
                </a:lnTo>
                <a:lnTo>
                  <a:pt x="1566990" y="99503"/>
                </a:lnTo>
                <a:lnTo>
                  <a:pt x="1566990" y="895534"/>
                </a:lnTo>
                <a:lnTo>
                  <a:pt x="1559119" y="934110"/>
                </a:lnTo>
                <a:lnTo>
                  <a:pt x="1537708" y="965756"/>
                </a:lnTo>
                <a:lnTo>
                  <a:pt x="1506063" y="987167"/>
                </a:lnTo>
                <a:lnTo>
                  <a:pt x="1467487" y="995038"/>
                </a:lnTo>
                <a:lnTo>
                  <a:pt x="99503" y="995038"/>
                </a:lnTo>
                <a:lnTo>
                  <a:pt x="60927" y="987167"/>
                </a:lnTo>
                <a:lnTo>
                  <a:pt x="29282" y="965756"/>
                </a:lnTo>
                <a:lnTo>
                  <a:pt x="7871" y="934110"/>
                </a:lnTo>
                <a:lnTo>
                  <a:pt x="0" y="895534"/>
                </a:lnTo>
                <a:lnTo>
                  <a:pt x="0" y="99503"/>
                </a:lnTo>
                <a:close/>
              </a:path>
            </a:pathLst>
          </a:custGeom>
          <a:ln w="25399">
            <a:solidFill>
              <a:srgbClr val="93C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0" i="0">
                <a:solidFill>
                  <a:srgbClr val="00345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4/26/26</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tx1"/>
                </a:solidFill>
                <a:latin typeface="Calibri"/>
                <a:cs typeface="Calibri"/>
              </a:defRPr>
            </a:lvl1pPr>
          </a:lstStyle>
          <a:p>
            <a:endParaRPr/>
          </a:p>
        </p:txBody>
      </p:sp>
      <p:sp>
        <p:nvSpPr>
          <p:cNvPr id="3" name="Holder 3"/>
          <p:cNvSpPr>
            <a:spLocks noGrp="1"/>
          </p:cNvSpPr>
          <p:nvPr>
            <p:ph sz="half" idx="2"/>
          </p:nvPr>
        </p:nvSpPr>
        <p:spPr>
          <a:xfrm>
            <a:off x="504190" y="1739455"/>
            <a:ext cx="438645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3157" y="1739455"/>
            <a:ext cx="4386453"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4/26/26</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080625" cy="7561580"/>
          </a:xfrm>
          <a:custGeom>
            <a:avLst/>
            <a:gdLst/>
            <a:ahLst/>
            <a:cxnLst/>
            <a:rect l="l" t="t" r="r" b="b"/>
            <a:pathLst>
              <a:path w="10080625" h="7561580">
                <a:moveTo>
                  <a:pt x="10080625" y="0"/>
                </a:moveTo>
                <a:lnTo>
                  <a:pt x="0" y="0"/>
                </a:lnTo>
                <a:lnTo>
                  <a:pt x="0" y="7561262"/>
                </a:lnTo>
                <a:lnTo>
                  <a:pt x="10080625" y="7561262"/>
                </a:lnTo>
                <a:lnTo>
                  <a:pt x="10080625" y="0"/>
                </a:lnTo>
                <a:close/>
              </a:path>
            </a:pathLst>
          </a:custGeom>
          <a:solidFill>
            <a:srgbClr val="E6E6E6"/>
          </a:solidFill>
        </p:spPr>
        <p:txBody>
          <a:bodyPr wrap="square" lIns="0" tIns="0" rIns="0" bIns="0" rtlCol="0"/>
          <a:lstStyle/>
          <a:p>
            <a:endParaRPr/>
          </a:p>
        </p:txBody>
      </p:sp>
      <p:sp>
        <p:nvSpPr>
          <p:cNvPr id="17" name="bg object 17"/>
          <p:cNvSpPr/>
          <p:nvPr/>
        </p:nvSpPr>
        <p:spPr>
          <a:xfrm>
            <a:off x="0" y="0"/>
            <a:ext cx="9601200" cy="1440180"/>
          </a:xfrm>
          <a:custGeom>
            <a:avLst/>
            <a:gdLst/>
            <a:ahLst/>
            <a:cxnLst/>
            <a:rect l="l" t="t" r="r" b="b"/>
            <a:pathLst>
              <a:path w="9601200" h="1440180">
                <a:moveTo>
                  <a:pt x="9601200" y="0"/>
                </a:moveTo>
                <a:lnTo>
                  <a:pt x="0" y="0"/>
                </a:lnTo>
                <a:lnTo>
                  <a:pt x="0" y="1440000"/>
                </a:lnTo>
                <a:lnTo>
                  <a:pt x="9601200" y="1440000"/>
                </a:lnTo>
                <a:lnTo>
                  <a:pt x="96012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9118799" y="0"/>
            <a:ext cx="719999" cy="719999"/>
          </a:xfrm>
          <a:prstGeom prst="rect">
            <a:avLst/>
          </a:prstGeom>
        </p:spPr>
      </p:pic>
      <p:pic>
        <p:nvPicPr>
          <p:cNvPr id="19" name="bg object 19"/>
          <p:cNvPicPr/>
          <p:nvPr/>
        </p:nvPicPr>
        <p:blipFill>
          <a:blip r:embed="rId3" cstate="print"/>
          <a:stretch>
            <a:fillRect/>
          </a:stretch>
        </p:blipFill>
        <p:spPr>
          <a:xfrm>
            <a:off x="486000" y="229287"/>
            <a:ext cx="1727999" cy="112952"/>
          </a:xfrm>
          <a:prstGeom prst="rect">
            <a:avLst/>
          </a:prstGeom>
        </p:spPr>
      </p:pic>
      <p:sp>
        <p:nvSpPr>
          <p:cNvPr id="20" name="bg object 20"/>
          <p:cNvSpPr/>
          <p:nvPr/>
        </p:nvSpPr>
        <p:spPr>
          <a:xfrm>
            <a:off x="1337708" y="2993326"/>
            <a:ext cx="0" cy="455930"/>
          </a:xfrm>
          <a:custGeom>
            <a:avLst/>
            <a:gdLst/>
            <a:ahLst/>
            <a:cxnLst/>
            <a:rect l="l" t="t" r="r" b="b"/>
            <a:pathLst>
              <a:path h="455929">
                <a:moveTo>
                  <a:pt x="0" y="0"/>
                </a:moveTo>
                <a:lnTo>
                  <a:pt x="0" y="455733"/>
                </a:lnTo>
              </a:path>
            </a:pathLst>
          </a:custGeom>
          <a:ln w="25399">
            <a:solidFill>
              <a:srgbClr val="00345F"/>
            </a:solidFill>
          </a:ln>
        </p:spPr>
        <p:txBody>
          <a:bodyPr wrap="square" lIns="0" tIns="0" rIns="0" bIns="0" rtlCol="0"/>
          <a:lstStyle/>
          <a:p>
            <a:endParaRPr/>
          </a:p>
        </p:txBody>
      </p:sp>
      <p:sp>
        <p:nvSpPr>
          <p:cNvPr id="21" name="bg object 21"/>
          <p:cNvSpPr/>
          <p:nvPr/>
        </p:nvSpPr>
        <p:spPr>
          <a:xfrm>
            <a:off x="554213" y="1998286"/>
            <a:ext cx="1567180" cy="995044"/>
          </a:xfrm>
          <a:custGeom>
            <a:avLst/>
            <a:gdLst/>
            <a:ahLst/>
            <a:cxnLst/>
            <a:rect l="l" t="t" r="r" b="b"/>
            <a:pathLst>
              <a:path w="1567180" h="995044">
                <a:moveTo>
                  <a:pt x="1467487" y="0"/>
                </a:moveTo>
                <a:lnTo>
                  <a:pt x="99503" y="0"/>
                </a:lnTo>
                <a:lnTo>
                  <a:pt x="60927" y="7871"/>
                </a:lnTo>
                <a:lnTo>
                  <a:pt x="29282" y="29282"/>
                </a:lnTo>
                <a:lnTo>
                  <a:pt x="7871" y="60927"/>
                </a:lnTo>
                <a:lnTo>
                  <a:pt x="0" y="99503"/>
                </a:lnTo>
                <a:lnTo>
                  <a:pt x="0" y="895534"/>
                </a:lnTo>
                <a:lnTo>
                  <a:pt x="7871" y="934110"/>
                </a:lnTo>
                <a:lnTo>
                  <a:pt x="29282" y="965756"/>
                </a:lnTo>
                <a:lnTo>
                  <a:pt x="60927" y="987167"/>
                </a:lnTo>
                <a:lnTo>
                  <a:pt x="99503" y="995038"/>
                </a:lnTo>
                <a:lnTo>
                  <a:pt x="1467487" y="995038"/>
                </a:lnTo>
                <a:lnTo>
                  <a:pt x="1506063" y="987167"/>
                </a:lnTo>
                <a:lnTo>
                  <a:pt x="1537708" y="965756"/>
                </a:lnTo>
                <a:lnTo>
                  <a:pt x="1559119" y="934110"/>
                </a:lnTo>
                <a:lnTo>
                  <a:pt x="1566990" y="895534"/>
                </a:lnTo>
                <a:lnTo>
                  <a:pt x="1566990" y="99503"/>
                </a:lnTo>
                <a:lnTo>
                  <a:pt x="1559119" y="60927"/>
                </a:lnTo>
                <a:lnTo>
                  <a:pt x="1537708" y="29282"/>
                </a:lnTo>
                <a:lnTo>
                  <a:pt x="1506063" y="7871"/>
                </a:lnTo>
                <a:lnTo>
                  <a:pt x="1467487" y="0"/>
                </a:lnTo>
                <a:close/>
              </a:path>
            </a:pathLst>
          </a:custGeom>
          <a:solidFill>
            <a:srgbClr val="00345F"/>
          </a:solidFill>
        </p:spPr>
        <p:txBody>
          <a:bodyPr wrap="square" lIns="0" tIns="0" rIns="0" bIns="0" rtlCol="0"/>
          <a:lstStyle/>
          <a:p>
            <a:endParaRPr/>
          </a:p>
        </p:txBody>
      </p:sp>
      <p:sp>
        <p:nvSpPr>
          <p:cNvPr id="22" name="bg object 22"/>
          <p:cNvSpPr/>
          <p:nvPr/>
        </p:nvSpPr>
        <p:spPr>
          <a:xfrm>
            <a:off x="554213" y="1998286"/>
            <a:ext cx="1567180" cy="995044"/>
          </a:xfrm>
          <a:custGeom>
            <a:avLst/>
            <a:gdLst/>
            <a:ahLst/>
            <a:cxnLst/>
            <a:rect l="l" t="t" r="r" b="b"/>
            <a:pathLst>
              <a:path w="1567180" h="995044">
                <a:moveTo>
                  <a:pt x="0" y="99503"/>
                </a:moveTo>
                <a:lnTo>
                  <a:pt x="7871" y="60927"/>
                </a:lnTo>
                <a:lnTo>
                  <a:pt x="29282" y="29282"/>
                </a:lnTo>
                <a:lnTo>
                  <a:pt x="60927" y="7871"/>
                </a:lnTo>
                <a:lnTo>
                  <a:pt x="99503" y="0"/>
                </a:lnTo>
                <a:lnTo>
                  <a:pt x="1467487" y="0"/>
                </a:lnTo>
                <a:lnTo>
                  <a:pt x="1506063" y="7871"/>
                </a:lnTo>
                <a:lnTo>
                  <a:pt x="1537708" y="29282"/>
                </a:lnTo>
                <a:lnTo>
                  <a:pt x="1559119" y="60927"/>
                </a:lnTo>
                <a:lnTo>
                  <a:pt x="1566990" y="99503"/>
                </a:lnTo>
                <a:lnTo>
                  <a:pt x="1566990" y="895534"/>
                </a:lnTo>
                <a:lnTo>
                  <a:pt x="1559119" y="934110"/>
                </a:lnTo>
                <a:lnTo>
                  <a:pt x="1537708" y="965756"/>
                </a:lnTo>
                <a:lnTo>
                  <a:pt x="1506063" y="987167"/>
                </a:lnTo>
                <a:lnTo>
                  <a:pt x="1467487" y="995038"/>
                </a:lnTo>
                <a:lnTo>
                  <a:pt x="99503" y="995038"/>
                </a:lnTo>
                <a:lnTo>
                  <a:pt x="60927" y="987167"/>
                </a:lnTo>
                <a:lnTo>
                  <a:pt x="29282" y="965756"/>
                </a:lnTo>
                <a:lnTo>
                  <a:pt x="7871" y="934110"/>
                </a:lnTo>
                <a:lnTo>
                  <a:pt x="0" y="895534"/>
                </a:lnTo>
                <a:lnTo>
                  <a:pt x="0" y="99503"/>
                </a:lnTo>
                <a:close/>
              </a:path>
            </a:pathLst>
          </a:custGeom>
          <a:ln w="25399">
            <a:solidFill>
              <a:srgbClr val="FFFFFF"/>
            </a:solidFill>
          </a:ln>
        </p:spPr>
        <p:txBody>
          <a:bodyPr wrap="square" lIns="0" tIns="0" rIns="0" bIns="0" rtlCol="0"/>
          <a:lstStyle/>
          <a:p>
            <a:endParaRPr/>
          </a:p>
        </p:txBody>
      </p:sp>
      <p:sp>
        <p:nvSpPr>
          <p:cNvPr id="23" name="bg object 23"/>
          <p:cNvSpPr/>
          <p:nvPr/>
        </p:nvSpPr>
        <p:spPr>
          <a:xfrm>
            <a:off x="728323" y="2163691"/>
            <a:ext cx="1567180" cy="995044"/>
          </a:xfrm>
          <a:custGeom>
            <a:avLst/>
            <a:gdLst/>
            <a:ahLst/>
            <a:cxnLst/>
            <a:rect l="l" t="t" r="r" b="b"/>
            <a:pathLst>
              <a:path w="1567180" h="995044">
                <a:moveTo>
                  <a:pt x="1467487" y="0"/>
                </a:moveTo>
                <a:lnTo>
                  <a:pt x="99503" y="0"/>
                </a:lnTo>
                <a:lnTo>
                  <a:pt x="60927" y="7871"/>
                </a:lnTo>
                <a:lnTo>
                  <a:pt x="29282" y="29282"/>
                </a:lnTo>
                <a:lnTo>
                  <a:pt x="7871" y="60927"/>
                </a:lnTo>
                <a:lnTo>
                  <a:pt x="0" y="99503"/>
                </a:lnTo>
                <a:lnTo>
                  <a:pt x="0" y="895534"/>
                </a:lnTo>
                <a:lnTo>
                  <a:pt x="7871" y="934110"/>
                </a:lnTo>
                <a:lnTo>
                  <a:pt x="29282" y="965756"/>
                </a:lnTo>
                <a:lnTo>
                  <a:pt x="60927" y="987167"/>
                </a:lnTo>
                <a:lnTo>
                  <a:pt x="99503" y="995038"/>
                </a:lnTo>
                <a:lnTo>
                  <a:pt x="1467487" y="995038"/>
                </a:lnTo>
                <a:lnTo>
                  <a:pt x="1506063" y="987167"/>
                </a:lnTo>
                <a:lnTo>
                  <a:pt x="1537708" y="965756"/>
                </a:lnTo>
                <a:lnTo>
                  <a:pt x="1559119" y="934110"/>
                </a:lnTo>
                <a:lnTo>
                  <a:pt x="1566990" y="895534"/>
                </a:lnTo>
                <a:lnTo>
                  <a:pt x="1566990" y="99503"/>
                </a:lnTo>
                <a:lnTo>
                  <a:pt x="1559119" y="60927"/>
                </a:lnTo>
                <a:lnTo>
                  <a:pt x="1537708" y="29282"/>
                </a:lnTo>
                <a:lnTo>
                  <a:pt x="1506063" y="7871"/>
                </a:lnTo>
                <a:lnTo>
                  <a:pt x="1467487" y="0"/>
                </a:lnTo>
                <a:close/>
              </a:path>
            </a:pathLst>
          </a:custGeom>
          <a:solidFill>
            <a:srgbClr val="FFFFFF">
              <a:alpha val="89802"/>
            </a:srgbClr>
          </a:solidFill>
        </p:spPr>
        <p:txBody>
          <a:bodyPr wrap="square" lIns="0" tIns="0" rIns="0" bIns="0" rtlCol="0"/>
          <a:lstStyle/>
          <a:p>
            <a:endParaRPr/>
          </a:p>
        </p:txBody>
      </p:sp>
      <p:sp>
        <p:nvSpPr>
          <p:cNvPr id="24" name="bg object 24"/>
          <p:cNvSpPr/>
          <p:nvPr/>
        </p:nvSpPr>
        <p:spPr>
          <a:xfrm>
            <a:off x="728323" y="2163691"/>
            <a:ext cx="1567180" cy="995044"/>
          </a:xfrm>
          <a:custGeom>
            <a:avLst/>
            <a:gdLst/>
            <a:ahLst/>
            <a:cxnLst/>
            <a:rect l="l" t="t" r="r" b="b"/>
            <a:pathLst>
              <a:path w="1567180" h="995044">
                <a:moveTo>
                  <a:pt x="0" y="99503"/>
                </a:moveTo>
                <a:lnTo>
                  <a:pt x="7871" y="60927"/>
                </a:lnTo>
                <a:lnTo>
                  <a:pt x="29282" y="29282"/>
                </a:lnTo>
                <a:lnTo>
                  <a:pt x="60927" y="7871"/>
                </a:lnTo>
                <a:lnTo>
                  <a:pt x="99503" y="0"/>
                </a:lnTo>
                <a:lnTo>
                  <a:pt x="1467487" y="0"/>
                </a:lnTo>
                <a:lnTo>
                  <a:pt x="1506063" y="7871"/>
                </a:lnTo>
                <a:lnTo>
                  <a:pt x="1537708" y="29282"/>
                </a:lnTo>
                <a:lnTo>
                  <a:pt x="1559119" y="60927"/>
                </a:lnTo>
                <a:lnTo>
                  <a:pt x="1566990" y="99503"/>
                </a:lnTo>
                <a:lnTo>
                  <a:pt x="1566990" y="895534"/>
                </a:lnTo>
                <a:lnTo>
                  <a:pt x="1559119" y="934110"/>
                </a:lnTo>
                <a:lnTo>
                  <a:pt x="1537708" y="965756"/>
                </a:lnTo>
                <a:lnTo>
                  <a:pt x="1506063" y="987167"/>
                </a:lnTo>
                <a:lnTo>
                  <a:pt x="1467487" y="995038"/>
                </a:lnTo>
                <a:lnTo>
                  <a:pt x="99503" y="995038"/>
                </a:lnTo>
                <a:lnTo>
                  <a:pt x="60927" y="987167"/>
                </a:lnTo>
                <a:lnTo>
                  <a:pt x="29282" y="965756"/>
                </a:lnTo>
                <a:lnTo>
                  <a:pt x="7871" y="934110"/>
                </a:lnTo>
                <a:lnTo>
                  <a:pt x="0" y="895534"/>
                </a:lnTo>
                <a:lnTo>
                  <a:pt x="0" y="99503"/>
                </a:lnTo>
                <a:close/>
              </a:path>
            </a:pathLst>
          </a:custGeom>
          <a:ln w="25399">
            <a:solidFill>
              <a:srgbClr val="93C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4/26/26</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4/26/26</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2343240"/>
            <a:ext cx="7562850" cy="1527469"/>
          </a:xfrm>
        </p:spPr>
        <p:txBody>
          <a:bodyPr anchor="b"/>
          <a:lstStyle>
            <a:lvl1pPr algn="ctr">
              <a:defRPr sz="4963"/>
            </a:lvl1pPr>
          </a:lstStyle>
          <a:p>
            <a:r>
              <a:rPr lang="de-DE"/>
              <a:t>Mastertitelformat bearbeiten</a:t>
            </a:r>
            <a:endParaRPr lang="en-US" dirty="0"/>
          </a:p>
        </p:txBody>
      </p:sp>
      <p:sp>
        <p:nvSpPr>
          <p:cNvPr id="3" name="Subtitle 2"/>
          <p:cNvSpPr>
            <a:spLocks noGrp="1"/>
          </p:cNvSpPr>
          <p:nvPr>
            <p:ph type="subTitle" idx="1"/>
          </p:nvPr>
        </p:nvSpPr>
        <p:spPr>
          <a:xfrm>
            <a:off x="1260475" y="3972247"/>
            <a:ext cx="7562850" cy="305468"/>
          </a:xfrm>
        </p:spPr>
        <p:txBody>
          <a:bodyPr/>
          <a:lstStyle>
            <a:lvl1pPr marL="0" indent="0" algn="ctr">
              <a:buNone/>
              <a:defRPr sz="1985"/>
            </a:lvl1pPr>
            <a:lvl2pPr marL="378150" indent="0" algn="ctr">
              <a:buNone/>
              <a:defRPr sz="1654"/>
            </a:lvl2pPr>
            <a:lvl3pPr marL="756300" indent="0" algn="ctr">
              <a:buNone/>
              <a:defRPr sz="1489"/>
            </a:lvl3pPr>
            <a:lvl4pPr marL="1134450" indent="0" algn="ctr">
              <a:buNone/>
              <a:defRPr sz="1323"/>
            </a:lvl4pPr>
            <a:lvl5pPr marL="1512600" indent="0" algn="ctr">
              <a:buNone/>
              <a:defRPr sz="1323"/>
            </a:lvl5pPr>
            <a:lvl6pPr marL="1890751" indent="0" algn="ctr">
              <a:buNone/>
              <a:defRPr sz="1323"/>
            </a:lvl6pPr>
            <a:lvl7pPr marL="2268901" indent="0" algn="ctr">
              <a:buNone/>
              <a:defRPr sz="1323"/>
            </a:lvl7pPr>
            <a:lvl8pPr marL="2647051" indent="0" algn="ctr">
              <a:buNone/>
              <a:defRPr sz="1323"/>
            </a:lvl8pPr>
            <a:lvl9pPr marL="3025201" indent="0" algn="ctr">
              <a:buNone/>
              <a:defRPr sz="1323"/>
            </a:lvl9pPr>
          </a:lstStyle>
          <a:p>
            <a:r>
              <a:rPr lang="de-DE"/>
              <a:t>Master-Untertitelformat bearbeiten</a:t>
            </a:r>
            <a:endParaRPr lang="en-US" dirty="0"/>
          </a:p>
        </p:txBody>
      </p:sp>
      <p:sp>
        <p:nvSpPr>
          <p:cNvPr id="4" name="Date Placeholder 3"/>
          <p:cNvSpPr>
            <a:spLocks noGrp="1"/>
          </p:cNvSpPr>
          <p:nvPr>
            <p:ph type="dt" sz="half" idx="10"/>
          </p:nvPr>
        </p:nvSpPr>
        <p:spPr>
          <a:xfrm>
            <a:off x="504190" y="7033450"/>
            <a:ext cx="2319274" cy="276999"/>
          </a:xfrm>
        </p:spPr>
        <p:txBody>
          <a:bodyPr/>
          <a:lstStyle/>
          <a:p>
            <a:fld id="{4F85C6C8-F41E-2F43-891C-6EFD3C68EFE4}" type="datetimeFigureOut">
              <a:rPr lang="de-DE" smtClean="0"/>
              <a:t>26.04.26</a:t>
            </a:fld>
            <a:endParaRPr lang="de-DE"/>
          </a:p>
        </p:txBody>
      </p:sp>
      <p:sp>
        <p:nvSpPr>
          <p:cNvPr id="5" name="Footer Placeholder 4"/>
          <p:cNvSpPr>
            <a:spLocks noGrp="1"/>
          </p:cNvSpPr>
          <p:nvPr>
            <p:ph type="ftr" sz="quarter" idx="11"/>
          </p:nvPr>
        </p:nvSpPr>
        <p:spPr>
          <a:xfrm>
            <a:off x="3428492" y="7033450"/>
            <a:ext cx="3226816" cy="276999"/>
          </a:xfrm>
        </p:spPr>
        <p:txBody>
          <a:bodyPr/>
          <a:lstStyle/>
          <a:p>
            <a:endParaRPr lang="de-DE"/>
          </a:p>
        </p:txBody>
      </p:sp>
      <p:sp>
        <p:nvSpPr>
          <p:cNvPr id="6" name="Slide Number Placeholder 5"/>
          <p:cNvSpPr>
            <a:spLocks noGrp="1"/>
          </p:cNvSpPr>
          <p:nvPr>
            <p:ph type="sldNum" sz="quarter" idx="12"/>
          </p:nvPr>
        </p:nvSpPr>
        <p:spPr>
          <a:xfrm>
            <a:off x="9382451" y="7134860"/>
            <a:ext cx="230504" cy="307777"/>
          </a:xfrm>
        </p:spPr>
        <p:txBody>
          <a:bodyPr/>
          <a:lstStyle/>
          <a:p>
            <a:fld id="{6799C367-F8C4-6A46-8017-390F8A0B403C}" type="slidenum">
              <a:rPr lang="de-DE" smtClean="0"/>
              <a:t>‹Nr.›</a:t>
            </a:fld>
            <a:endParaRPr lang="de-DE"/>
          </a:p>
        </p:txBody>
      </p:sp>
    </p:spTree>
    <p:extLst>
      <p:ext uri="{BB962C8B-B14F-4D97-AF65-F5344CB8AC3E}">
        <p14:creationId xmlns:p14="http://schemas.microsoft.com/office/powerpoint/2010/main" val="315195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BA4B8AD-F906-F00C-8CB0-6B1C1338EDC5}"/>
              </a:ext>
            </a:extLst>
          </p:cNvPr>
          <p:cNvSpPr>
            <a:spLocks noGrp="1"/>
          </p:cNvSpPr>
          <p:nvPr>
            <p:ph idx="1"/>
          </p:nvPr>
        </p:nvSpPr>
        <p:spPr>
          <a:xfrm>
            <a:off x="3241039" y="2023728"/>
            <a:ext cx="5452109" cy="15081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4D720D-8D15-0B5E-50EB-3D249275AC27}"/>
              </a:ext>
            </a:extLst>
          </p:cNvPr>
          <p:cNvSpPr>
            <a:spLocks noGrp="1"/>
          </p:cNvSpPr>
          <p:nvPr>
            <p:ph type="dt" sz="half" idx="10"/>
          </p:nvPr>
        </p:nvSpPr>
        <p:spPr>
          <a:xfrm>
            <a:off x="504190" y="7033450"/>
            <a:ext cx="2319274" cy="276999"/>
          </a:xfrm>
        </p:spPr>
        <p:txBody>
          <a:bodyPr/>
          <a:lstStyle/>
          <a:p>
            <a:fld id="{4F85C6C8-F41E-2F43-891C-6EFD3C68EFE4}" type="datetimeFigureOut">
              <a:rPr lang="de-DE" smtClean="0"/>
              <a:t>26.04.26</a:t>
            </a:fld>
            <a:endParaRPr lang="de-DE"/>
          </a:p>
        </p:txBody>
      </p:sp>
      <p:sp>
        <p:nvSpPr>
          <p:cNvPr id="5" name="Fußzeilenplatzhalter 4">
            <a:extLst>
              <a:ext uri="{FF2B5EF4-FFF2-40B4-BE49-F238E27FC236}">
                <a16:creationId xmlns:a16="http://schemas.microsoft.com/office/drawing/2014/main" id="{492A8182-93A1-F437-D970-DCDDA8321E13}"/>
              </a:ext>
            </a:extLst>
          </p:cNvPr>
          <p:cNvSpPr>
            <a:spLocks noGrp="1"/>
          </p:cNvSpPr>
          <p:nvPr>
            <p:ph type="ftr" sz="quarter" idx="11"/>
          </p:nvPr>
        </p:nvSpPr>
        <p:spPr>
          <a:xfrm>
            <a:off x="3428492" y="7033450"/>
            <a:ext cx="3226816" cy="276999"/>
          </a:xfrm>
        </p:spPr>
        <p:txBody>
          <a:bodyPr/>
          <a:lstStyle/>
          <a:p>
            <a:endParaRPr lang="de-DE" dirty="0"/>
          </a:p>
        </p:txBody>
      </p:sp>
      <p:sp>
        <p:nvSpPr>
          <p:cNvPr id="6" name="Foliennummernplatzhalter 5">
            <a:extLst>
              <a:ext uri="{FF2B5EF4-FFF2-40B4-BE49-F238E27FC236}">
                <a16:creationId xmlns:a16="http://schemas.microsoft.com/office/drawing/2014/main" id="{D7D024A4-67D0-8E10-BE9F-14F335540A1E}"/>
              </a:ext>
            </a:extLst>
          </p:cNvPr>
          <p:cNvSpPr>
            <a:spLocks noGrp="1"/>
          </p:cNvSpPr>
          <p:nvPr>
            <p:ph type="sldNum" sz="quarter" idx="12"/>
          </p:nvPr>
        </p:nvSpPr>
        <p:spPr>
          <a:xfrm>
            <a:off x="9382451" y="7134860"/>
            <a:ext cx="230504" cy="307777"/>
          </a:xfrm>
        </p:spPr>
        <p:txBody>
          <a:bodyPr/>
          <a:lstStyle/>
          <a:p>
            <a:fld id="{6799C367-F8C4-6A46-8017-390F8A0B403C}" type="slidenum">
              <a:rPr lang="de-DE" smtClean="0"/>
              <a:t>‹Nr.›</a:t>
            </a:fld>
            <a:endParaRPr lang="de-DE"/>
          </a:p>
        </p:txBody>
      </p:sp>
      <p:sp>
        <p:nvSpPr>
          <p:cNvPr id="2" name="Title 1">
            <a:extLst>
              <a:ext uri="{FF2B5EF4-FFF2-40B4-BE49-F238E27FC236}">
                <a16:creationId xmlns:a16="http://schemas.microsoft.com/office/drawing/2014/main" id="{ADC35B28-F09C-8F5E-E308-8833A0836923}"/>
              </a:ext>
            </a:extLst>
          </p:cNvPr>
          <p:cNvSpPr>
            <a:spLocks noGrp="1"/>
          </p:cNvSpPr>
          <p:nvPr>
            <p:ph type="title"/>
          </p:nvPr>
        </p:nvSpPr>
        <p:spPr>
          <a:xfrm>
            <a:off x="693261" y="1333464"/>
            <a:ext cx="8697278" cy="1461801"/>
          </a:xfrm>
        </p:spPr>
        <p:txBody>
          <a:bodyPr>
            <a:normAutofit/>
          </a:bodyPr>
          <a:lstStyle>
            <a:lvl1pPr>
              <a:defRPr sz="3639"/>
            </a:lvl1pPr>
          </a:lstStyle>
          <a:p>
            <a:r>
              <a:rPr lang="de-DE" dirty="0"/>
              <a:t>Mastertitelformat bearbeiten</a:t>
            </a:r>
            <a:endParaRPr lang="en-US" dirty="0"/>
          </a:p>
        </p:txBody>
      </p:sp>
      <p:pic>
        <p:nvPicPr>
          <p:cNvPr id="13" name="Picture 6">
            <a:extLst>
              <a:ext uri="{FF2B5EF4-FFF2-40B4-BE49-F238E27FC236}">
                <a16:creationId xmlns:a16="http://schemas.microsoft.com/office/drawing/2014/main" id="{3408AE9B-6213-D014-1CE4-930A0C74A2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82086" y="101531"/>
            <a:ext cx="1045212" cy="538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537DEED-475F-BD7B-5234-95B615673BE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18653" y="74144"/>
            <a:ext cx="1539391" cy="410505"/>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5">
            <a:extLst>
              <a:ext uri="{FF2B5EF4-FFF2-40B4-BE49-F238E27FC236}">
                <a16:creationId xmlns:a16="http://schemas.microsoft.com/office/drawing/2014/main" id="{3644C465-4102-EFA6-2A02-8F243BB119AD}"/>
              </a:ext>
            </a:extLst>
          </p:cNvPr>
          <p:cNvSpPr/>
          <p:nvPr userDrawn="1"/>
        </p:nvSpPr>
        <p:spPr>
          <a:xfrm>
            <a:off x="4272519" y="-170245"/>
            <a:ext cx="1318213" cy="1309790"/>
          </a:xfrm>
          <a:custGeom>
            <a:avLst/>
            <a:gdLst/>
            <a:ahLst/>
            <a:cxnLst/>
            <a:rect l="l" t="t" r="r" b="b"/>
            <a:pathLst>
              <a:path w="5588173" h="2794087">
                <a:moveTo>
                  <a:pt x="0" y="0"/>
                </a:moveTo>
                <a:lnTo>
                  <a:pt x="5588173" y="0"/>
                </a:lnTo>
                <a:lnTo>
                  <a:pt x="5588173" y="2794087"/>
                </a:lnTo>
                <a:lnTo>
                  <a:pt x="0" y="2794087"/>
                </a:lnTo>
                <a:lnTo>
                  <a:pt x="0" y="0"/>
                </a:lnTo>
                <a:close/>
              </a:path>
            </a:pathLst>
          </a:custGeom>
          <a:blipFill>
            <a:blip r:embed="rId4"/>
            <a:stretch>
              <a:fillRect/>
            </a:stretch>
          </a:blipFill>
        </p:spPr>
        <p:txBody>
          <a:bodyPr/>
          <a:lstStyle/>
          <a:p>
            <a:endParaRPr lang="de-DE"/>
          </a:p>
        </p:txBody>
      </p:sp>
    </p:spTree>
    <p:extLst>
      <p:ext uri="{BB962C8B-B14F-4D97-AF65-F5344CB8AC3E}">
        <p14:creationId xmlns:p14="http://schemas.microsoft.com/office/powerpoint/2010/main" val="33698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47971" y="2263243"/>
            <a:ext cx="1329689" cy="1600438"/>
          </a:xfrm>
        </p:spPr>
        <p:txBody>
          <a:bodyPr/>
          <a:lstStyle/>
          <a:p>
            <a:r>
              <a:rPr lang="de-DE"/>
              <a:t>Mastertitelformat bearbeiten</a:t>
            </a:r>
            <a:endParaRPr lang="en-US" dirty="0"/>
          </a:p>
        </p:txBody>
      </p:sp>
      <p:sp>
        <p:nvSpPr>
          <p:cNvPr id="3" name="Content Placeholder 2"/>
          <p:cNvSpPr>
            <a:spLocks noGrp="1"/>
          </p:cNvSpPr>
          <p:nvPr>
            <p:ph sz="half" idx="1"/>
          </p:nvPr>
        </p:nvSpPr>
        <p:spPr>
          <a:xfrm>
            <a:off x="693261" y="2013259"/>
            <a:ext cx="4285615" cy="15081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104924" y="2013259"/>
            <a:ext cx="4285615" cy="15081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a:xfrm>
            <a:off x="504190" y="7033450"/>
            <a:ext cx="2319274" cy="276999"/>
          </a:xfrm>
        </p:spPr>
        <p:txBody>
          <a:bodyPr/>
          <a:lstStyle/>
          <a:p>
            <a:fld id="{4F85C6C8-F41E-2F43-891C-6EFD3C68EFE4}" type="datetimeFigureOut">
              <a:rPr lang="de-DE" smtClean="0"/>
              <a:t>26.04.26</a:t>
            </a:fld>
            <a:endParaRPr lang="de-DE"/>
          </a:p>
        </p:txBody>
      </p:sp>
      <p:sp>
        <p:nvSpPr>
          <p:cNvPr id="6" name="Footer Placeholder 5"/>
          <p:cNvSpPr>
            <a:spLocks noGrp="1"/>
          </p:cNvSpPr>
          <p:nvPr>
            <p:ph type="ftr" sz="quarter" idx="11"/>
          </p:nvPr>
        </p:nvSpPr>
        <p:spPr>
          <a:xfrm>
            <a:off x="3428492" y="7033450"/>
            <a:ext cx="3226816" cy="276999"/>
          </a:xfrm>
        </p:spPr>
        <p:txBody>
          <a:bodyPr/>
          <a:lstStyle/>
          <a:p>
            <a:endParaRPr lang="de-DE"/>
          </a:p>
        </p:txBody>
      </p:sp>
      <p:sp>
        <p:nvSpPr>
          <p:cNvPr id="7" name="Slide Number Placeholder 6"/>
          <p:cNvSpPr>
            <a:spLocks noGrp="1"/>
          </p:cNvSpPr>
          <p:nvPr>
            <p:ph type="sldNum" sz="quarter" idx="12"/>
          </p:nvPr>
        </p:nvSpPr>
        <p:spPr>
          <a:xfrm>
            <a:off x="9382451" y="7134860"/>
            <a:ext cx="230504" cy="307777"/>
          </a:xfrm>
        </p:spPr>
        <p:txBody>
          <a:bodyPr/>
          <a:lstStyle/>
          <a:p>
            <a:fld id="{6799C367-F8C4-6A46-8017-390F8A0B403C}" type="slidenum">
              <a:rPr lang="de-DE" smtClean="0"/>
              <a:t>‹Nr.›</a:t>
            </a:fld>
            <a:endParaRPr lang="de-DE"/>
          </a:p>
        </p:txBody>
      </p:sp>
    </p:spTree>
    <p:extLst>
      <p:ext uri="{BB962C8B-B14F-4D97-AF65-F5344CB8AC3E}">
        <p14:creationId xmlns:p14="http://schemas.microsoft.com/office/powerpoint/2010/main" val="121159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080625" cy="7561580"/>
          </a:xfrm>
          <a:custGeom>
            <a:avLst/>
            <a:gdLst/>
            <a:ahLst/>
            <a:cxnLst/>
            <a:rect l="l" t="t" r="r" b="b"/>
            <a:pathLst>
              <a:path w="10080625" h="7561580">
                <a:moveTo>
                  <a:pt x="10080625" y="0"/>
                </a:moveTo>
                <a:lnTo>
                  <a:pt x="0" y="0"/>
                </a:lnTo>
                <a:lnTo>
                  <a:pt x="0" y="7561262"/>
                </a:lnTo>
                <a:lnTo>
                  <a:pt x="10080625" y="7561262"/>
                </a:lnTo>
                <a:lnTo>
                  <a:pt x="10080625" y="0"/>
                </a:lnTo>
                <a:close/>
              </a:path>
            </a:pathLst>
          </a:custGeom>
          <a:solidFill>
            <a:srgbClr val="E6E6E6"/>
          </a:solidFill>
        </p:spPr>
        <p:txBody>
          <a:bodyPr wrap="square" lIns="0" tIns="0" rIns="0" bIns="0" rtlCol="0"/>
          <a:lstStyle/>
          <a:p>
            <a:endParaRPr/>
          </a:p>
        </p:txBody>
      </p:sp>
      <p:sp>
        <p:nvSpPr>
          <p:cNvPr id="17" name="bg object 17"/>
          <p:cNvSpPr/>
          <p:nvPr/>
        </p:nvSpPr>
        <p:spPr>
          <a:xfrm>
            <a:off x="0" y="0"/>
            <a:ext cx="9601200" cy="1440180"/>
          </a:xfrm>
          <a:custGeom>
            <a:avLst/>
            <a:gdLst/>
            <a:ahLst/>
            <a:cxnLst/>
            <a:rect l="l" t="t" r="r" b="b"/>
            <a:pathLst>
              <a:path w="9601200" h="1440180">
                <a:moveTo>
                  <a:pt x="9601200" y="0"/>
                </a:moveTo>
                <a:lnTo>
                  <a:pt x="0" y="0"/>
                </a:lnTo>
                <a:lnTo>
                  <a:pt x="0" y="1440000"/>
                </a:lnTo>
                <a:lnTo>
                  <a:pt x="9601200" y="1440000"/>
                </a:lnTo>
                <a:lnTo>
                  <a:pt x="96012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10" cstate="print"/>
          <a:stretch>
            <a:fillRect/>
          </a:stretch>
        </p:blipFill>
        <p:spPr>
          <a:xfrm>
            <a:off x="9118799" y="0"/>
            <a:ext cx="719999" cy="719999"/>
          </a:xfrm>
          <a:prstGeom prst="rect">
            <a:avLst/>
          </a:prstGeom>
        </p:spPr>
      </p:pic>
      <p:pic>
        <p:nvPicPr>
          <p:cNvPr id="19" name="bg object 19"/>
          <p:cNvPicPr/>
          <p:nvPr/>
        </p:nvPicPr>
        <p:blipFill>
          <a:blip r:embed="rId11" cstate="print"/>
          <a:stretch>
            <a:fillRect/>
          </a:stretch>
        </p:blipFill>
        <p:spPr>
          <a:xfrm>
            <a:off x="486000" y="229287"/>
            <a:ext cx="1727999" cy="112952"/>
          </a:xfrm>
          <a:prstGeom prst="rect">
            <a:avLst/>
          </a:prstGeom>
        </p:spPr>
      </p:pic>
      <p:sp>
        <p:nvSpPr>
          <p:cNvPr id="2" name="Holder 2"/>
          <p:cNvSpPr>
            <a:spLocks noGrp="1"/>
          </p:cNvSpPr>
          <p:nvPr>
            <p:ph type="title"/>
          </p:nvPr>
        </p:nvSpPr>
        <p:spPr>
          <a:xfrm>
            <a:off x="847971" y="2263243"/>
            <a:ext cx="1329689" cy="720725"/>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3" name="Holder 3"/>
          <p:cNvSpPr>
            <a:spLocks noGrp="1"/>
          </p:cNvSpPr>
          <p:nvPr>
            <p:ph type="body" idx="1"/>
          </p:nvPr>
        </p:nvSpPr>
        <p:spPr>
          <a:xfrm>
            <a:off x="3241039" y="2023728"/>
            <a:ext cx="5452109" cy="2006600"/>
          </a:xfrm>
          <a:prstGeom prst="rect">
            <a:avLst/>
          </a:prstGeom>
        </p:spPr>
        <p:txBody>
          <a:bodyPr wrap="square" lIns="0" tIns="0" rIns="0" bIns="0">
            <a:spAutoFit/>
          </a:bodyPr>
          <a:lstStyle>
            <a:lvl1pPr>
              <a:defRPr sz="2600" b="0" i="0">
                <a:solidFill>
                  <a:srgbClr val="00345F"/>
                </a:solidFill>
                <a:latin typeface="Arial"/>
                <a:cs typeface="Arial"/>
              </a:defRPr>
            </a:lvl1pPr>
          </a:lstStyle>
          <a:p>
            <a:endParaRPr/>
          </a:p>
        </p:txBody>
      </p:sp>
      <p:sp>
        <p:nvSpPr>
          <p:cNvPr id="4" name="Holder 4"/>
          <p:cNvSpPr>
            <a:spLocks noGrp="1"/>
          </p:cNvSpPr>
          <p:nvPr>
            <p:ph type="ftr" sz="quarter" idx="5"/>
          </p:nvPr>
        </p:nvSpPr>
        <p:spPr>
          <a:xfrm>
            <a:off x="3428492" y="7033450"/>
            <a:ext cx="3226816"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190" y="7033450"/>
            <a:ext cx="2319274"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4/26/26</a:t>
            </a:fld>
            <a:endParaRPr lang="en-US"/>
          </a:p>
        </p:txBody>
      </p:sp>
      <p:sp>
        <p:nvSpPr>
          <p:cNvPr id="6" name="Holder 6"/>
          <p:cNvSpPr>
            <a:spLocks noGrp="1"/>
          </p:cNvSpPr>
          <p:nvPr>
            <p:ph type="sldNum" sz="quarter" idx="7"/>
          </p:nvPr>
        </p:nvSpPr>
        <p:spPr>
          <a:xfrm>
            <a:off x="9382451" y="7134860"/>
            <a:ext cx="230504" cy="167640"/>
          </a:xfrm>
          <a:prstGeom prst="rect">
            <a:avLst/>
          </a:prstGeom>
        </p:spPr>
        <p:txBody>
          <a:bodyPr wrap="square" lIns="0" tIns="0" rIns="0" bIns="0">
            <a:spAutoFit/>
          </a:bodyPr>
          <a:lstStyle>
            <a:lvl1pPr>
              <a:defRPr sz="1000" b="0" i="0">
                <a:solidFill>
                  <a:schemeClr val="tx1"/>
                </a:solidFill>
                <a:latin typeface="Arial"/>
                <a:cs typeface="Arial"/>
              </a:defRPr>
            </a:lvl1pPr>
          </a:lstStyle>
          <a:p>
            <a:pPr marL="38100">
              <a:lnSpc>
                <a:spcPct val="100000"/>
              </a:lnSpc>
              <a:spcBef>
                <a:spcPts val="5"/>
              </a:spcBef>
            </a:pPr>
            <a:fld id="{81D60167-4931-47E6-BA6A-407CBD079E47}" type="slidenum">
              <a:rPr spc="-25" dirty="0"/>
              <a:t>‹Nr.›</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grundschul-blog.de/biss-transfer-montagspakete-40-kopiervorlagen-foerderung-der-lesekompetenz-grundschule/" TargetMode="External"/><Relationship Id="rId7" Type="http://schemas.openxmlformats.org/officeDocument/2006/relationships/hyperlink" Target="https://www.bildungsserver.de/schule/deutsch-2506-de.html"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s://stift-deutschunterricht.de/" TargetMode="External"/><Relationship Id="rId5" Type="http://schemas.openxmlformats.org/officeDocument/2006/relationships/hyperlink" Target="https://www.bildungsserver.de/schule/deutsch-in-der-grundschule-12163-de.html" TargetMode="External"/><Relationship Id="rId10" Type="http://schemas.openxmlformats.org/officeDocument/2006/relationships/image" Target="../media/image28.png"/><Relationship Id="rId4" Type="http://schemas.openxmlformats.org/officeDocument/2006/relationships/hyperlink" Target="https://www.biss-sprachbildung.de/" TargetMode="Externa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oodle.ruhr-uni-bochum.de/course/view.php?id=6970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mailto:lerncrewruhr@ruhr-uni-bochum.de"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moodle.ruhr-uni-bochum.de/course/view.php?id=69708"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oodle.ruhr-uni-bochum.de/course/section.php?id=841882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4F12F51-0BF5-7136-B06D-08CB5EEE1437}"/>
              </a:ext>
            </a:extLst>
          </p:cNvPr>
          <p:cNvSpPr>
            <a:spLocks noGrp="1"/>
          </p:cNvSpPr>
          <p:nvPr>
            <p:ph type="ctrTitle"/>
          </p:nvPr>
        </p:nvSpPr>
        <p:spPr>
          <a:xfrm>
            <a:off x="1260475" y="1873644"/>
            <a:ext cx="7416900" cy="1369453"/>
          </a:xfrm>
          <a:custGeom>
            <a:avLst/>
            <a:gdLst/>
            <a:ahLst/>
            <a:cxnLst/>
            <a:rect l="l" t="t" r="r" b="b"/>
            <a:pathLst>
              <a:path w="6300913" h="966972">
                <a:moveTo>
                  <a:pt x="0" y="0"/>
                </a:moveTo>
                <a:lnTo>
                  <a:pt x="6300912" y="0"/>
                </a:lnTo>
                <a:lnTo>
                  <a:pt x="6300912" y="966971"/>
                </a:lnTo>
                <a:lnTo>
                  <a:pt x="0" y="966971"/>
                </a:lnTo>
                <a:lnTo>
                  <a:pt x="0" y="0"/>
                </a:lnTo>
                <a:close/>
              </a:path>
            </a:pathLst>
          </a:custGeom>
          <a:blipFill>
            <a:blip r:embed="rId2"/>
            <a:stretch>
              <a:fillRect/>
            </a:stretch>
          </a:blipFill>
        </p:spPr>
        <p:txBody>
          <a:bodyPr vert="horz" wrap="square" lIns="75629" tIns="37814" rIns="75629" bIns="37814" rtlCol="0" anchor="ctr">
            <a:normAutofit/>
          </a:bodyPr>
          <a:lstStyle/>
          <a:p>
            <a:pPr>
              <a:lnSpc>
                <a:spcPct val="90000"/>
              </a:lnSpc>
              <a:spcAft>
                <a:spcPts val="662"/>
              </a:spcAft>
            </a:pPr>
            <a:r>
              <a:rPr lang="de-DE" sz="3639" kern="1200"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 </a:t>
            </a:r>
            <a:endParaRPr lang="de-DE" sz="993"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5" name="Untertitel 4">
            <a:extLst>
              <a:ext uri="{FF2B5EF4-FFF2-40B4-BE49-F238E27FC236}">
                <a16:creationId xmlns:a16="http://schemas.microsoft.com/office/drawing/2014/main" id="{20F5B673-B795-9C8F-A4E3-5A91295084D0}"/>
              </a:ext>
            </a:extLst>
          </p:cNvPr>
          <p:cNvSpPr txBox="1">
            <a:spLocks noGrp="1"/>
          </p:cNvSpPr>
          <p:nvPr>
            <p:ph type="subTitle" idx="1"/>
          </p:nvPr>
        </p:nvSpPr>
        <p:spPr>
          <a:xfrm>
            <a:off x="1260475" y="3924542"/>
            <a:ext cx="7562850" cy="1102802"/>
          </a:xfrm>
          <a:prstGeom prst="rect">
            <a:avLst/>
          </a:prstGeom>
          <a:noFill/>
        </p:spPr>
        <p:txBody>
          <a:bodyPr wrap="square">
            <a:spAutoFit/>
          </a:bodyPr>
          <a:lstStyle/>
          <a:p>
            <a:pPr>
              <a:lnSpc>
                <a:spcPct val="115000"/>
              </a:lnSpc>
              <a:spcAft>
                <a:spcPts val="662"/>
              </a:spcAft>
            </a:pPr>
            <a:r>
              <a:rPr lang="en-US" sz="1489" b="1" kern="1200" dirty="0">
                <a:solidFill>
                  <a:srgbClr val="209B7E"/>
                </a:solidFill>
                <a:ea typeface="Canva Sans Bold"/>
                <a:cs typeface="Times New Roman" panose="02020603050405020304" pitchFamily="18" charset="0"/>
              </a:rPr>
              <a:t>STUDENTISCHE LERNBEGLEITUNG - QUALIFIZIERUNG </a:t>
            </a:r>
          </a:p>
          <a:p>
            <a:r>
              <a:rPr lang="de-DE" sz="1489" dirty="0">
                <a:cs typeface="Times New Roman" panose="02020603050405020304" pitchFamily="18" charset="0"/>
              </a:rPr>
              <a:t>Projekt </a:t>
            </a:r>
            <a:r>
              <a:rPr lang="de-DE" sz="1489" dirty="0" err="1">
                <a:cs typeface="Times New Roman" panose="02020603050405020304" pitchFamily="18" charset="0"/>
              </a:rPr>
              <a:t>Lerncrew</a:t>
            </a:r>
            <a:r>
              <a:rPr lang="de-DE" sz="1489" dirty="0">
                <a:cs typeface="Times New Roman" panose="02020603050405020304" pitchFamily="18" charset="0"/>
              </a:rPr>
              <a:t> Ruhr | Universitätsallianz Ruhr</a:t>
            </a:r>
          </a:p>
          <a:p>
            <a:pPr>
              <a:lnSpc>
                <a:spcPct val="115000"/>
              </a:lnSpc>
              <a:spcAft>
                <a:spcPts val="662"/>
              </a:spcAft>
            </a:pPr>
            <a:endParaRPr lang="en-US" sz="1489" b="1" kern="1200" dirty="0">
              <a:solidFill>
                <a:srgbClr val="209B7E"/>
              </a:solidFill>
              <a:latin typeface="Canva Sans Bold"/>
              <a:ea typeface="Canva Sans Bold"/>
              <a:cs typeface="Canva Sans Bold"/>
            </a:endParaRPr>
          </a:p>
          <a:p>
            <a:pPr>
              <a:lnSpc>
                <a:spcPct val="115000"/>
              </a:lnSpc>
              <a:spcAft>
                <a:spcPts val="662"/>
              </a:spcAft>
            </a:pPr>
            <a:endParaRPr lang="de-DE" sz="993"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7796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F3DF88-C4BC-AD76-EE69-830A2BF9C00D}"/>
              </a:ext>
            </a:extLst>
          </p:cNvPr>
          <p:cNvSpPr>
            <a:spLocks noGrp="1"/>
          </p:cNvSpPr>
          <p:nvPr>
            <p:ph type="title"/>
          </p:nvPr>
        </p:nvSpPr>
        <p:spPr/>
        <p:txBody>
          <a:bodyPr/>
          <a:lstStyle/>
          <a:p>
            <a:br>
              <a:rPr lang="de-DE" dirty="0"/>
            </a:br>
            <a:endParaRPr lang="de-DE" dirty="0"/>
          </a:p>
        </p:txBody>
      </p:sp>
      <p:pic>
        <p:nvPicPr>
          <p:cNvPr id="4" name="Inhaltsplatzhalter 3">
            <a:extLst>
              <a:ext uri="{FF2B5EF4-FFF2-40B4-BE49-F238E27FC236}">
                <a16:creationId xmlns:a16="http://schemas.microsoft.com/office/drawing/2014/main" id="{448C81D9-4C1C-10DE-BAC8-88F1AFD3ED2C}"/>
              </a:ext>
            </a:extLst>
          </p:cNvPr>
          <p:cNvPicPr>
            <a:picLocks noChangeAspect="1"/>
          </p:cNvPicPr>
          <p:nvPr/>
        </p:nvPicPr>
        <p:blipFill>
          <a:blip r:embed="rId2"/>
          <a:stretch>
            <a:fillRect/>
          </a:stretch>
        </p:blipFill>
        <p:spPr>
          <a:xfrm>
            <a:off x="1155700" y="1876425"/>
            <a:ext cx="7772400" cy="5181602"/>
          </a:xfrm>
          <a:prstGeom prst="rect">
            <a:avLst/>
          </a:prstGeom>
        </p:spPr>
      </p:pic>
      <p:sp>
        <p:nvSpPr>
          <p:cNvPr id="6" name="Inhaltsplatzhalter 5">
            <a:extLst>
              <a:ext uri="{FF2B5EF4-FFF2-40B4-BE49-F238E27FC236}">
                <a16:creationId xmlns:a16="http://schemas.microsoft.com/office/drawing/2014/main" id="{523AAA11-40CD-87B8-7C1E-678F30F179EB}"/>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89236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D55608E-99F5-EF6B-DD4A-478430808C61}"/>
              </a:ext>
            </a:extLst>
          </p:cNvPr>
          <p:cNvSpPr>
            <a:spLocks noGrp="1"/>
          </p:cNvSpPr>
          <p:nvPr>
            <p:ph idx="1"/>
          </p:nvPr>
        </p:nvSpPr>
        <p:spPr>
          <a:xfrm>
            <a:off x="693262" y="2795265"/>
            <a:ext cx="7362348" cy="4401205"/>
          </a:xfrm>
        </p:spPr>
        <p:txBody>
          <a:bodyPr/>
          <a:lstStyle/>
          <a:p>
            <a:pPr marL="514350" indent="-514350">
              <a:buFont typeface="+mj-lt"/>
              <a:buAutoNum type="arabicPeriod"/>
            </a:pPr>
            <a:r>
              <a:rPr lang="de-DE" dirty="0"/>
              <a:t>Stellen Sie sich in ihrer Kleingruppe (4er Gruppe) vor</a:t>
            </a:r>
          </a:p>
          <a:p>
            <a:r>
              <a:rPr lang="de-DE" dirty="0"/>
              <a:t>-&gt; Name,</a:t>
            </a:r>
          </a:p>
          <a:p>
            <a:r>
              <a:rPr lang="de-DE" dirty="0"/>
              <a:t>-&gt; Studienfächer,</a:t>
            </a:r>
          </a:p>
          <a:p>
            <a:r>
              <a:rPr lang="de-DE" dirty="0"/>
              <a:t>-&gt; Schulform,</a:t>
            </a:r>
          </a:p>
          <a:p>
            <a:r>
              <a:rPr lang="de-DE" dirty="0"/>
              <a:t>…</a:t>
            </a:r>
          </a:p>
          <a:p>
            <a:endParaRPr lang="de-DE" dirty="0"/>
          </a:p>
          <a:p>
            <a:r>
              <a:rPr lang="de-DE" dirty="0"/>
              <a:t>2.  Tauschen Sie sich über </a:t>
            </a:r>
            <a:r>
              <a:rPr lang="de-DE" b="1" dirty="0"/>
              <a:t>Highlights</a:t>
            </a:r>
            <a:r>
              <a:rPr lang="de-DE" dirty="0"/>
              <a:t> und</a:t>
            </a:r>
            <a:r>
              <a:rPr lang="de-DE" b="1" dirty="0"/>
              <a:t> </a:t>
            </a:r>
            <a:r>
              <a:rPr lang="de-DE" b="1" dirty="0" err="1"/>
              <a:t>Lowlights</a:t>
            </a:r>
            <a:r>
              <a:rPr lang="de-DE" b="1" dirty="0"/>
              <a:t> </a:t>
            </a:r>
            <a:r>
              <a:rPr lang="de-DE" dirty="0"/>
              <a:t>aus, die Ihnen bisher im Projekt begegnet sind -&gt; Fokus auf das Geschehen im </a:t>
            </a:r>
            <a:r>
              <a:rPr lang="de-DE" b="1" dirty="0"/>
              <a:t>Fach Deutsch</a:t>
            </a:r>
          </a:p>
        </p:txBody>
      </p:sp>
      <p:sp>
        <p:nvSpPr>
          <p:cNvPr id="3" name="Titel 2">
            <a:extLst>
              <a:ext uri="{FF2B5EF4-FFF2-40B4-BE49-F238E27FC236}">
                <a16:creationId xmlns:a16="http://schemas.microsoft.com/office/drawing/2014/main" id="{AF0D6C86-249F-8E02-4482-3A7DF9F6C716}"/>
              </a:ext>
            </a:extLst>
          </p:cNvPr>
          <p:cNvSpPr>
            <a:spLocks noGrp="1"/>
          </p:cNvSpPr>
          <p:nvPr>
            <p:ph type="title"/>
          </p:nvPr>
        </p:nvSpPr>
        <p:spPr/>
        <p:txBody>
          <a:bodyPr/>
          <a:lstStyle/>
          <a:p>
            <a:br>
              <a:rPr lang="de-DE" dirty="0"/>
            </a:br>
            <a:r>
              <a:rPr lang="de-DE" dirty="0"/>
              <a:t>Arbeitsphase 1 </a:t>
            </a:r>
          </a:p>
        </p:txBody>
      </p:sp>
    </p:spTree>
    <p:extLst>
      <p:ext uri="{BB962C8B-B14F-4D97-AF65-F5344CB8AC3E}">
        <p14:creationId xmlns:p14="http://schemas.microsoft.com/office/powerpoint/2010/main" val="256996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6396-3C5E-D427-2B94-06DDAC40D03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F89AB79-EE14-2AC5-D9D4-3F589210CC8D}"/>
              </a:ext>
            </a:extLst>
          </p:cNvPr>
          <p:cNvSpPr>
            <a:spLocks noGrp="1"/>
          </p:cNvSpPr>
          <p:nvPr>
            <p:ph idx="1"/>
          </p:nvPr>
        </p:nvSpPr>
        <p:spPr>
          <a:xfrm>
            <a:off x="731361" y="2595210"/>
            <a:ext cx="8844439" cy="400110"/>
          </a:xfrm>
        </p:spPr>
        <p:txBody>
          <a:bodyPr/>
          <a:lstStyle/>
          <a:p>
            <a:r>
              <a:rPr lang="de-DE" dirty="0"/>
              <a:t>  </a:t>
            </a:r>
          </a:p>
        </p:txBody>
      </p:sp>
      <p:sp>
        <p:nvSpPr>
          <p:cNvPr id="3" name="Titel 2">
            <a:extLst>
              <a:ext uri="{FF2B5EF4-FFF2-40B4-BE49-F238E27FC236}">
                <a16:creationId xmlns:a16="http://schemas.microsoft.com/office/drawing/2014/main" id="{1E17E5EB-EA6A-8BF0-72ED-25BE15DF35D5}"/>
              </a:ext>
            </a:extLst>
          </p:cNvPr>
          <p:cNvSpPr>
            <a:spLocks noGrp="1"/>
          </p:cNvSpPr>
          <p:nvPr>
            <p:ph type="title"/>
          </p:nvPr>
        </p:nvSpPr>
        <p:spPr/>
        <p:txBody>
          <a:bodyPr>
            <a:normAutofit fontScale="90000"/>
          </a:bodyPr>
          <a:lstStyle/>
          <a:p>
            <a:br>
              <a:rPr lang="de-DE" dirty="0"/>
            </a:br>
            <a:r>
              <a:rPr lang="de-DE" dirty="0"/>
              <a:t>Basismodul - Fachlicher Input Deutsch  </a:t>
            </a:r>
            <a:br>
              <a:rPr lang="de-DE" dirty="0"/>
            </a:br>
            <a:endParaRPr lang="de-DE" dirty="0"/>
          </a:p>
        </p:txBody>
      </p:sp>
      <p:pic>
        <p:nvPicPr>
          <p:cNvPr id="5" name="Grafik 4">
            <a:extLst>
              <a:ext uri="{FF2B5EF4-FFF2-40B4-BE49-F238E27FC236}">
                <a16:creationId xmlns:a16="http://schemas.microsoft.com/office/drawing/2014/main" id="{D9AD8F7B-BC6F-CFCD-12B0-2B5FBA644DBD}"/>
              </a:ext>
            </a:extLst>
          </p:cNvPr>
          <p:cNvPicPr>
            <a:picLocks noChangeAspect="1"/>
          </p:cNvPicPr>
          <p:nvPr/>
        </p:nvPicPr>
        <p:blipFill>
          <a:blip r:embed="rId2"/>
          <a:stretch>
            <a:fillRect/>
          </a:stretch>
        </p:blipFill>
        <p:spPr>
          <a:xfrm>
            <a:off x="1612900" y="2625093"/>
            <a:ext cx="6884678" cy="4284985"/>
          </a:xfrm>
          <a:prstGeom prst="rect">
            <a:avLst/>
          </a:prstGeom>
        </p:spPr>
      </p:pic>
    </p:spTree>
    <p:extLst>
      <p:ext uri="{BB962C8B-B14F-4D97-AF65-F5344CB8AC3E}">
        <p14:creationId xmlns:p14="http://schemas.microsoft.com/office/powerpoint/2010/main" val="65575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3FE3C7-7D22-4A64-7EA5-5B57BA57E673}"/>
              </a:ext>
            </a:extLst>
          </p:cNvPr>
          <p:cNvSpPr>
            <a:spLocks noGrp="1"/>
          </p:cNvSpPr>
          <p:nvPr>
            <p:ph idx="1"/>
          </p:nvPr>
        </p:nvSpPr>
        <p:spPr>
          <a:xfrm>
            <a:off x="731361" y="2595210"/>
            <a:ext cx="8844439" cy="400110"/>
          </a:xfrm>
        </p:spPr>
        <p:txBody>
          <a:bodyPr/>
          <a:lstStyle/>
          <a:p>
            <a:r>
              <a:rPr lang="de-DE" dirty="0"/>
              <a:t>  </a:t>
            </a:r>
          </a:p>
        </p:txBody>
      </p:sp>
      <p:sp>
        <p:nvSpPr>
          <p:cNvPr id="3" name="Titel 2">
            <a:extLst>
              <a:ext uri="{FF2B5EF4-FFF2-40B4-BE49-F238E27FC236}">
                <a16:creationId xmlns:a16="http://schemas.microsoft.com/office/drawing/2014/main" id="{0405591E-A83B-7A1E-2753-21476B99172E}"/>
              </a:ext>
            </a:extLst>
          </p:cNvPr>
          <p:cNvSpPr>
            <a:spLocks noGrp="1"/>
          </p:cNvSpPr>
          <p:nvPr>
            <p:ph type="title"/>
          </p:nvPr>
        </p:nvSpPr>
        <p:spPr>
          <a:xfrm>
            <a:off x="785892" y="1057740"/>
            <a:ext cx="8697278" cy="1461801"/>
          </a:xfrm>
        </p:spPr>
        <p:txBody>
          <a:bodyPr>
            <a:normAutofit/>
          </a:bodyPr>
          <a:lstStyle/>
          <a:p>
            <a:r>
              <a:rPr lang="de-DE" sz="2600" b="1" dirty="0"/>
              <a:t>Bedeutung des Wortschatzes</a:t>
            </a:r>
          </a:p>
        </p:txBody>
      </p:sp>
      <p:sp>
        <p:nvSpPr>
          <p:cNvPr id="8" name="Textfeld 7">
            <a:extLst>
              <a:ext uri="{FF2B5EF4-FFF2-40B4-BE49-F238E27FC236}">
                <a16:creationId xmlns:a16="http://schemas.microsoft.com/office/drawing/2014/main" id="{822F1C32-BF32-9D09-14CA-5B4673187431}"/>
              </a:ext>
            </a:extLst>
          </p:cNvPr>
          <p:cNvSpPr txBox="1"/>
          <p:nvPr/>
        </p:nvSpPr>
        <p:spPr>
          <a:xfrm>
            <a:off x="693261" y="2443872"/>
            <a:ext cx="8697278" cy="3724096"/>
          </a:xfrm>
          <a:prstGeom prst="rect">
            <a:avLst/>
          </a:prstGeom>
          <a:noFill/>
        </p:spPr>
        <p:txBody>
          <a:bodyPr wrap="square">
            <a:spAutoFit/>
          </a:bodyPr>
          <a:lstStyle/>
          <a:p>
            <a:r>
              <a:rPr lang="de-DE" sz="2000" dirty="0"/>
              <a:t>Wer nämlich Teile des semantischen Netzwerkes, das die Wörter bilden, durchschaut, erfasst dessen Strukturen und kann viel besser in seinem inneren Lexikon blättern, wenn er nach bereits vorhandenen Wörtern und Wortbedeutungen sucht und wenn er neue, vorher unbekannte Wörter aufnehmen und an der richtigen Stelle einordnen möchte. Der Zugriff auf die gespeicherten Wörter wird erleichtert und beschleunigt. Reflexion über Sprache im Unterricht darf sich nicht auf die Grammatik(Satzbau, Wortarten) beschränken, sondern muss sich in Zukunft viel mehr als heute noch üblich auf den Wortschatz beziehen. (Ulrich 2020: Klappentext)</a:t>
            </a:r>
          </a:p>
          <a:p>
            <a:endParaRPr lang="de-DE" sz="2000" dirty="0"/>
          </a:p>
          <a:p>
            <a:pPr algn="r"/>
            <a:r>
              <a:rPr lang="de-DE" sz="1600" dirty="0"/>
              <a:t>Ulrich, Winfried (2020): </a:t>
            </a:r>
            <a:r>
              <a:rPr lang="de-DE" sz="1600" i="1" dirty="0"/>
              <a:t>Wörter – Wörter – Wörter. </a:t>
            </a:r>
            <a:r>
              <a:rPr lang="de-DE" sz="1600" dirty="0"/>
              <a:t>Hohengehren: Schneider.</a:t>
            </a:r>
            <a:r>
              <a:rPr lang="de-DE" sz="1600" i="1" dirty="0"/>
              <a:t> </a:t>
            </a:r>
          </a:p>
          <a:p>
            <a:endParaRPr lang="de-DE" sz="2000" dirty="0"/>
          </a:p>
        </p:txBody>
      </p:sp>
    </p:spTree>
    <p:extLst>
      <p:ext uri="{BB962C8B-B14F-4D97-AF65-F5344CB8AC3E}">
        <p14:creationId xmlns:p14="http://schemas.microsoft.com/office/powerpoint/2010/main" val="339396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AB12-F740-A06B-7180-B3E1887DD07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413FE010-ACFC-FF5E-EC35-6BF6F3B82200}"/>
              </a:ext>
            </a:extLst>
          </p:cNvPr>
          <p:cNvSpPr>
            <a:spLocks noGrp="1"/>
          </p:cNvSpPr>
          <p:nvPr>
            <p:ph idx="1"/>
          </p:nvPr>
        </p:nvSpPr>
        <p:spPr>
          <a:xfrm>
            <a:off x="731361" y="2595210"/>
            <a:ext cx="8844439" cy="400110"/>
          </a:xfrm>
        </p:spPr>
        <p:txBody>
          <a:bodyPr/>
          <a:lstStyle/>
          <a:p>
            <a:r>
              <a:rPr lang="de-DE" dirty="0"/>
              <a:t>  </a:t>
            </a:r>
          </a:p>
        </p:txBody>
      </p:sp>
      <p:sp>
        <p:nvSpPr>
          <p:cNvPr id="3" name="Titel 2">
            <a:extLst>
              <a:ext uri="{FF2B5EF4-FFF2-40B4-BE49-F238E27FC236}">
                <a16:creationId xmlns:a16="http://schemas.microsoft.com/office/drawing/2014/main" id="{C64E1CE3-9A59-417B-C32D-5A15C6B7B8BB}"/>
              </a:ext>
            </a:extLst>
          </p:cNvPr>
          <p:cNvSpPr>
            <a:spLocks noGrp="1"/>
          </p:cNvSpPr>
          <p:nvPr>
            <p:ph type="title"/>
          </p:nvPr>
        </p:nvSpPr>
        <p:spPr>
          <a:xfrm>
            <a:off x="785892" y="1057740"/>
            <a:ext cx="8697278" cy="1461801"/>
          </a:xfrm>
        </p:spPr>
        <p:txBody>
          <a:bodyPr>
            <a:normAutofit/>
          </a:bodyPr>
          <a:lstStyle/>
          <a:p>
            <a:r>
              <a:rPr lang="de-DE" sz="2600" b="1" dirty="0"/>
              <a:t>Bedeutung des Wortschatzes – ein Beispiel</a:t>
            </a:r>
          </a:p>
        </p:txBody>
      </p:sp>
      <p:sp>
        <p:nvSpPr>
          <p:cNvPr id="8" name="Textfeld 7">
            <a:extLst>
              <a:ext uri="{FF2B5EF4-FFF2-40B4-BE49-F238E27FC236}">
                <a16:creationId xmlns:a16="http://schemas.microsoft.com/office/drawing/2014/main" id="{616A72EB-FD10-D92F-C2CB-846FDBDB5F37}"/>
              </a:ext>
            </a:extLst>
          </p:cNvPr>
          <p:cNvSpPr txBox="1"/>
          <p:nvPr/>
        </p:nvSpPr>
        <p:spPr>
          <a:xfrm>
            <a:off x="693261" y="2443872"/>
            <a:ext cx="8697278" cy="2739211"/>
          </a:xfrm>
          <a:prstGeom prst="rect">
            <a:avLst/>
          </a:prstGeom>
          <a:noFill/>
        </p:spPr>
        <p:txBody>
          <a:bodyPr wrap="square">
            <a:spAutoFit/>
          </a:bodyPr>
          <a:lstStyle/>
          <a:p>
            <a:r>
              <a:rPr lang="de-DE" sz="2000" dirty="0"/>
              <a:t>Es stehen sich daher eine in die Breite und Tiefe gehende Wissensentwicklung, die idealiter die Historizität der Gegenstände und ihrer Konzeptionen, also die Fachgeschichte selbst, mit im Blick behält, und ein auf enge Innovationszonen bezogener Erkenntnisfortschritt, der auch das noch nicht </a:t>
            </a:r>
            <a:r>
              <a:rPr lang="de-DE" sz="2000" dirty="0" err="1"/>
              <a:t>Gewusste</a:t>
            </a:r>
            <a:r>
              <a:rPr lang="de-DE" sz="2000" dirty="0"/>
              <a:t> bereits als Aufgabe scharf umrissen hat, gegenüber.</a:t>
            </a:r>
          </a:p>
          <a:p>
            <a:endParaRPr lang="de-DE" sz="2000" dirty="0"/>
          </a:p>
          <a:p>
            <a:pPr algn="r"/>
            <a:r>
              <a:rPr lang="de-DE" sz="1600" dirty="0"/>
              <a:t>https://www.spiegel.de/lebenundlernen/uni/wissenschaftssprache-die-schlimmsten-zitate-von-professoren-a-953935.html</a:t>
            </a:r>
            <a:endParaRPr lang="de-DE" sz="1600" i="1" dirty="0"/>
          </a:p>
          <a:p>
            <a:endParaRPr lang="de-DE" sz="2000" dirty="0"/>
          </a:p>
        </p:txBody>
      </p:sp>
    </p:spTree>
    <p:extLst>
      <p:ext uri="{BB962C8B-B14F-4D97-AF65-F5344CB8AC3E}">
        <p14:creationId xmlns:p14="http://schemas.microsoft.com/office/powerpoint/2010/main" val="179034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C5F9C-2B2C-5633-9E74-E954C5806C8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736FEF-FD03-78D9-F636-84FB73AC2FAE}"/>
              </a:ext>
            </a:extLst>
          </p:cNvPr>
          <p:cNvSpPr>
            <a:spLocks noGrp="1"/>
          </p:cNvSpPr>
          <p:nvPr>
            <p:ph idx="1"/>
          </p:nvPr>
        </p:nvSpPr>
        <p:spPr>
          <a:xfrm>
            <a:off x="731361" y="2595210"/>
            <a:ext cx="8844439" cy="400110"/>
          </a:xfrm>
        </p:spPr>
        <p:txBody>
          <a:bodyPr/>
          <a:lstStyle/>
          <a:p>
            <a:r>
              <a:rPr lang="de-DE" dirty="0"/>
              <a:t>  </a:t>
            </a:r>
          </a:p>
        </p:txBody>
      </p:sp>
      <p:sp>
        <p:nvSpPr>
          <p:cNvPr id="3" name="Titel 2">
            <a:extLst>
              <a:ext uri="{FF2B5EF4-FFF2-40B4-BE49-F238E27FC236}">
                <a16:creationId xmlns:a16="http://schemas.microsoft.com/office/drawing/2014/main" id="{7E4EFF5E-D0FF-5D42-C0F8-339E95EABED4}"/>
              </a:ext>
            </a:extLst>
          </p:cNvPr>
          <p:cNvSpPr>
            <a:spLocks noGrp="1"/>
          </p:cNvSpPr>
          <p:nvPr>
            <p:ph type="title"/>
          </p:nvPr>
        </p:nvSpPr>
        <p:spPr>
          <a:xfrm>
            <a:off x="785892" y="1057740"/>
            <a:ext cx="8697278" cy="1461801"/>
          </a:xfrm>
        </p:spPr>
        <p:txBody>
          <a:bodyPr>
            <a:normAutofit/>
          </a:bodyPr>
          <a:lstStyle/>
          <a:p>
            <a:r>
              <a:rPr lang="de-DE" sz="2600" b="1" dirty="0"/>
              <a:t>Bedeutung des Wortschatzes – ein Beispiel</a:t>
            </a:r>
          </a:p>
        </p:txBody>
      </p:sp>
      <p:sp>
        <p:nvSpPr>
          <p:cNvPr id="8" name="Textfeld 7">
            <a:extLst>
              <a:ext uri="{FF2B5EF4-FFF2-40B4-BE49-F238E27FC236}">
                <a16:creationId xmlns:a16="http://schemas.microsoft.com/office/drawing/2014/main" id="{862830B7-FFAC-466A-8F14-F9646AC1103A}"/>
              </a:ext>
            </a:extLst>
          </p:cNvPr>
          <p:cNvSpPr txBox="1"/>
          <p:nvPr/>
        </p:nvSpPr>
        <p:spPr>
          <a:xfrm>
            <a:off x="693261" y="2443872"/>
            <a:ext cx="8697278" cy="2739211"/>
          </a:xfrm>
          <a:prstGeom prst="rect">
            <a:avLst/>
          </a:prstGeom>
          <a:noFill/>
        </p:spPr>
        <p:txBody>
          <a:bodyPr wrap="square">
            <a:spAutoFit/>
          </a:bodyPr>
          <a:lstStyle/>
          <a:p>
            <a:r>
              <a:rPr lang="de-DE" sz="2000" dirty="0"/>
              <a:t>Natur-, Geistes- und Sozialwissenschaften haben recht differente Publikationskulturen. Dies rührt daher, dass die Naturwissenschaften aufgrund ihrer engen Anbindung an gesellschaftliche Produktion zu langfristig einheitlichen Gegenstandskonzeptionen tendieren, während diese in den Geistes- und Sozialwissenschaften nach wie vor strittig sind.</a:t>
            </a:r>
          </a:p>
          <a:p>
            <a:endParaRPr lang="de-DE" sz="2000" dirty="0"/>
          </a:p>
          <a:p>
            <a:pPr algn="r"/>
            <a:r>
              <a:rPr lang="de-DE" sz="1600" dirty="0"/>
              <a:t>https://www.spiegel.de/lebenundlernen/uni/wissenschaftssprache-die-schlimmsten-zitate-von-professoren-a-953935.html</a:t>
            </a:r>
            <a:endParaRPr lang="de-DE" sz="1600" i="1" dirty="0"/>
          </a:p>
          <a:p>
            <a:endParaRPr lang="de-DE" sz="2000" dirty="0"/>
          </a:p>
        </p:txBody>
      </p:sp>
    </p:spTree>
    <p:extLst>
      <p:ext uri="{BB962C8B-B14F-4D97-AF65-F5344CB8AC3E}">
        <p14:creationId xmlns:p14="http://schemas.microsoft.com/office/powerpoint/2010/main" val="283485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BD573-F18C-BB08-15D5-60F5150032D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8FC076B-AA14-BBAF-9CA8-69CB20EB2F27}"/>
              </a:ext>
            </a:extLst>
          </p:cNvPr>
          <p:cNvSpPr>
            <a:spLocks noGrp="1"/>
          </p:cNvSpPr>
          <p:nvPr>
            <p:ph idx="1"/>
          </p:nvPr>
        </p:nvSpPr>
        <p:spPr>
          <a:xfrm>
            <a:off x="731361" y="2595210"/>
            <a:ext cx="8844439" cy="400110"/>
          </a:xfrm>
        </p:spPr>
        <p:txBody>
          <a:bodyPr/>
          <a:lstStyle/>
          <a:p>
            <a:r>
              <a:rPr lang="de-DE" dirty="0"/>
              <a:t>  </a:t>
            </a:r>
          </a:p>
        </p:txBody>
      </p:sp>
      <p:sp>
        <p:nvSpPr>
          <p:cNvPr id="3" name="Titel 2">
            <a:extLst>
              <a:ext uri="{FF2B5EF4-FFF2-40B4-BE49-F238E27FC236}">
                <a16:creationId xmlns:a16="http://schemas.microsoft.com/office/drawing/2014/main" id="{FE9E4040-1802-00F6-0FF3-FEEB5E583F48}"/>
              </a:ext>
            </a:extLst>
          </p:cNvPr>
          <p:cNvSpPr>
            <a:spLocks noGrp="1"/>
          </p:cNvSpPr>
          <p:nvPr>
            <p:ph type="title"/>
          </p:nvPr>
        </p:nvSpPr>
        <p:spPr>
          <a:xfrm>
            <a:off x="785892" y="1057740"/>
            <a:ext cx="8697278" cy="1461801"/>
          </a:xfrm>
        </p:spPr>
        <p:txBody>
          <a:bodyPr>
            <a:normAutofit/>
          </a:bodyPr>
          <a:lstStyle/>
          <a:p>
            <a:r>
              <a:rPr lang="de-DE" sz="2600" b="1" dirty="0"/>
              <a:t>Bedeutung des Wortschatzes – ein Beispiel</a:t>
            </a:r>
          </a:p>
        </p:txBody>
      </p:sp>
      <p:pic>
        <p:nvPicPr>
          <p:cNvPr id="5" name="Grafik 4">
            <a:extLst>
              <a:ext uri="{FF2B5EF4-FFF2-40B4-BE49-F238E27FC236}">
                <a16:creationId xmlns:a16="http://schemas.microsoft.com/office/drawing/2014/main" id="{85A5C648-FDF6-753A-9F87-5A6DBFB35298}"/>
              </a:ext>
            </a:extLst>
          </p:cNvPr>
          <p:cNvPicPr>
            <a:picLocks noChangeAspect="1"/>
          </p:cNvPicPr>
          <p:nvPr/>
        </p:nvPicPr>
        <p:blipFill>
          <a:blip r:embed="rId2"/>
          <a:stretch>
            <a:fillRect/>
          </a:stretch>
        </p:blipFill>
        <p:spPr>
          <a:xfrm>
            <a:off x="4674613" y="37577"/>
            <a:ext cx="5382376" cy="7487695"/>
          </a:xfrm>
          <a:prstGeom prst="rect">
            <a:avLst/>
          </a:prstGeom>
        </p:spPr>
      </p:pic>
      <p:sp>
        <p:nvSpPr>
          <p:cNvPr id="7" name="Textfeld 6">
            <a:extLst>
              <a:ext uri="{FF2B5EF4-FFF2-40B4-BE49-F238E27FC236}">
                <a16:creationId xmlns:a16="http://schemas.microsoft.com/office/drawing/2014/main" id="{3CC7D1A0-F7EB-8B91-376F-C523CA13CA92}"/>
              </a:ext>
            </a:extLst>
          </p:cNvPr>
          <p:cNvSpPr txBox="1"/>
          <p:nvPr/>
        </p:nvSpPr>
        <p:spPr>
          <a:xfrm>
            <a:off x="317500" y="6067425"/>
            <a:ext cx="3917491" cy="1323439"/>
          </a:xfrm>
          <a:prstGeom prst="rect">
            <a:avLst/>
          </a:prstGeom>
          <a:noFill/>
        </p:spPr>
        <p:txBody>
          <a:bodyPr wrap="square">
            <a:spAutoFit/>
          </a:bodyPr>
          <a:lstStyle/>
          <a:p>
            <a:r>
              <a:rPr lang="de-DE" sz="1600" dirty="0"/>
              <a:t>https://www.chemie.uni-leipzig.de/fileadmin/Fakult%C3%A4t_Chemie/Institute/Didaktik_der_Chemie/Downloads/Chemie_3/Arbeitsbl%C3%A4tter_zu_Luft_und_Chemischer_Reaktion.pdf</a:t>
            </a:r>
          </a:p>
        </p:txBody>
      </p:sp>
    </p:spTree>
    <p:extLst>
      <p:ext uri="{BB962C8B-B14F-4D97-AF65-F5344CB8AC3E}">
        <p14:creationId xmlns:p14="http://schemas.microsoft.com/office/powerpoint/2010/main" val="230996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2375-3BA0-5FBB-BBF3-45A47574938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06E9BC-6E5E-0617-B7D3-EB43A1A118B7}"/>
              </a:ext>
            </a:extLst>
          </p:cNvPr>
          <p:cNvSpPr>
            <a:spLocks noGrp="1"/>
          </p:cNvSpPr>
          <p:nvPr>
            <p:ph idx="1"/>
          </p:nvPr>
        </p:nvSpPr>
        <p:spPr>
          <a:xfrm>
            <a:off x="731361" y="2595210"/>
            <a:ext cx="8844439" cy="400110"/>
          </a:xfrm>
        </p:spPr>
        <p:txBody>
          <a:bodyPr/>
          <a:lstStyle/>
          <a:p>
            <a:r>
              <a:rPr lang="de-DE" dirty="0"/>
              <a:t>  </a:t>
            </a:r>
          </a:p>
        </p:txBody>
      </p:sp>
      <p:pic>
        <p:nvPicPr>
          <p:cNvPr id="6" name="Grafik 5">
            <a:extLst>
              <a:ext uri="{FF2B5EF4-FFF2-40B4-BE49-F238E27FC236}">
                <a16:creationId xmlns:a16="http://schemas.microsoft.com/office/drawing/2014/main" id="{7BD7F9A1-8185-F290-FFEF-05986515A35D}"/>
              </a:ext>
            </a:extLst>
          </p:cNvPr>
          <p:cNvPicPr>
            <a:picLocks noChangeAspect="1"/>
          </p:cNvPicPr>
          <p:nvPr/>
        </p:nvPicPr>
        <p:blipFill>
          <a:blip r:embed="rId2"/>
          <a:stretch>
            <a:fillRect/>
          </a:stretch>
        </p:blipFill>
        <p:spPr>
          <a:xfrm>
            <a:off x="796872" y="1571625"/>
            <a:ext cx="7750228" cy="5795930"/>
          </a:xfrm>
          <a:prstGeom prst="rect">
            <a:avLst/>
          </a:prstGeom>
        </p:spPr>
      </p:pic>
      <p:sp>
        <p:nvSpPr>
          <p:cNvPr id="4" name="Titel 2">
            <a:extLst>
              <a:ext uri="{FF2B5EF4-FFF2-40B4-BE49-F238E27FC236}">
                <a16:creationId xmlns:a16="http://schemas.microsoft.com/office/drawing/2014/main" id="{D1121122-A461-F25E-51B8-28F2DB8DF72D}"/>
              </a:ext>
            </a:extLst>
          </p:cNvPr>
          <p:cNvSpPr txBox="1">
            <a:spLocks/>
          </p:cNvSpPr>
          <p:nvPr/>
        </p:nvSpPr>
        <p:spPr>
          <a:xfrm>
            <a:off x="785892" y="1057740"/>
            <a:ext cx="8697278" cy="1461801"/>
          </a:xfrm>
          <a:prstGeom prst="rect">
            <a:avLst/>
          </a:prstGeom>
        </p:spPr>
        <p:txBody>
          <a:bodyPr wrap="square" lIns="0" tIns="0" rIns="0" bIns="0">
            <a:normAutofit/>
          </a:bodyPr>
          <a:lstStyle>
            <a:lvl1pPr>
              <a:defRPr sz="3639" b="0" i="0">
                <a:solidFill>
                  <a:schemeClr val="tx1"/>
                </a:solidFill>
                <a:latin typeface="Calibri"/>
                <a:ea typeface="+mj-ea"/>
                <a:cs typeface="Calibri"/>
              </a:defRPr>
            </a:lvl1pPr>
          </a:lstStyle>
          <a:p>
            <a:r>
              <a:rPr lang="de-DE" sz="2600" b="1" dirty="0"/>
              <a:t>Was tun mit unbekannten Wörtern?</a:t>
            </a:r>
          </a:p>
        </p:txBody>
      </p:sp>
    </p:spTree>
    <p:extLst>
      <p:ext uri="{BB962C8B-B14F-4D97-AF65-F5344CB8AC3E}">
        <p14:creationId xmlns:p14="http://schemas.microsoft.com/office/powerpoint/2010/main" val="346790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40D4C-61BC-76BF-4B1B-C4E6DF4A36C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78BCF9-738F-06C4-FF76-0CA79BFD849F}"/>
              </a:ext>
            </a:extLst>
          </p:cNvPr>
          <p:cNvSpPr>
            <a:spLocks noGrp="1"/>
          </p:cNvSpPr>
          <p:nvPr>
            <p:ph idx="1"/>
          </p:nvPr>
        </p:nvSpPr>
        <p:spPr>
          <a:xfrm>
            <a:off x="731361" y="2595209"/>
            <a:ext cx="8844439" cy="2938815"/>
          </a:xfrm>
        </p:spPr>
        <p:txBody>
          <a:bodyPr/>
          <a:lstStyle/>
          <a:p>
            <a:r>
              <a:rPr lang="de-DE" dirty="0"/>
              <a:t>  </a:t>
            </a:r>
            <a:endParaRPr lang="de-DE" dirty="0">
              <a:solidFill>
                <a:srgbClr val="FF0000"/>
              </a:solidFill>
            </a:endParaRPr>
          </a:p>
        </p:txBody>
      </p:sp>
      <p:sp>
        <p:nvSpPr>
          <p:cNvPr id="9" name="Textfeld 8">
            <a:extLst>
              <a:ext uri="{FF2B5EF4-FFF2-40B4-BE49-F238E27FC236}">
                <a16:creationId xmlns:a16="http://schemas.microsoft.com/office/drawing/2014/main" id="{6CFBFA8F-A60A-1B01-5438-20BF7ACBC5E3}"/>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sp>
        <p:nvSpPr>
          <p:cNvPr id="5" name="Textfeld 4">
            <a:extLst>
              <a:ext uri="{FF2B5EF4-FFF2-40B4-BE49-F238E27FC236}">
                <a16:creationId xmlns:a16="http://schemas.microsoft.com/office/drawing/2014/main" id="{EBD9EEA4-FE8D-5DF1-6C9E-AEFB1D446AF9}"/>
              </a:ext>
            </a:extLst>
          </p:cNvPr>
          <p:cNvSpPr txBox="1"/>
          <p:nvPr/>
        </p:nvSpPr>
        <p:spPr>
          <a:xfrm>
            <a:off x="697750" y="6421992"/>
            <a:ext cx="5040488" cy="369332"/>
          </a:xfrm>
          <a:prstGeom prst="rect">
            <a:avLst/>
          </a:prstGeom>
          <a:noFill/>
        </p:spPr>
        <p:txBody>
          <a:bodyPr wrap="square">
            <a:spAutoFit/>
          </a:bodyPr>
          <a:lstStyle/>
          <a:p>
            <a:r>
              <a:rPr lang="de-DE" dirty="0"/>
              <a:t>http://deutsch-checker-digi.de/wort-checker/</a:t>
            </a:r>
          </a:p>
        </p:txBody>
      </p:sp>
      <p:pic>
        <p:nvPicPr>
          <p:cNvPr id="4" name="Grafik 3">
            <a:extLst>
              <a:ext uri="{FF2B5EF4-FFF2-40B4-BE49-F238E27FC236}">
                <a16:creationId xmlns:a16="http://schemas.microsoft.com/office/drawing/2014/main" id="{4EBF9D74-5E59-54BC-A7C2-32167ED57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430" y="2212975"/>
            <a:ext cx="3511550" cy="3511550"/>
          </a:xfrm>
          <a:prstGeom prst="rect">
            <a:avLst/>
          </a:prstGeom>
        </p:spPr>
      </p:pic>
    </p:spTree>
    <p:extLst>
      <p:ext uri="{BB962C8B-B14F-4D97-AF65-F5344CB8AC3E}">
        <p14:creationId xmlns:p14="http://schemas.microsoft.com/office/powerpoint/2010/main" val="401501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1D35-E2CC-C0DE-D455-B7E32BF9E67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9F79BB-8FE2-76C5-7864-258FDAD89B67}"/>
              </a:ext>
            </a:extLst>
          </p:cNvPr>
          <p:cNvSpPr>
            <a:spLocks noGrp="1"/>
          </p:cNvSpPr>
          <p:nvPr>
            <p:ph idx="1"/>
          </p:nvPr>
        </p:nvSpPr>
        <p:spPr>
          <a:xfrm>
            <a:off x="731361" y="2595210"/>
            <a:ext cx="8844439" cy="400110"/>
          </a:xfrm>
        </p:spPr>
        <p:txBody>
          <a:bodyPr/>
          <a:lstStyle/>
          <a:p>
            <a:r>
              <a:rPr lang="de-DE" dirty="0"/>
              <a:t>  </a:t>
            </a:r>
          </a:p>
        </p:txBody>
      </p:sp>
      <p:pic>
        <p:nvPicPr>
          <p:cNvPr id="8" name="Grafik 7">
            <a:extLst>
              <a:ext uri="{FF2B5EF4-FFF2-40B4-BE49-F238E27FC236}">
                <a16:creationId xmlns:a16="http://schemas.microsoft.com/office/drawing/2014/main" id="{132D2827-E3C5-5C20-3ABE-51B649ED38D1}"/>
              </a:ext>
            </a:extLst>
          </p:cNvPr>
          <p:cNvPicPr>
            <a:picLocks noChangeAspect="1"/>
          </p:cNvPicPr>
          <p:nvPr/>
        </p:nvPicPr>
        <p:blipFill>
          <a:blip r:embed="rId2"/>
          <a:stretch>
            <a:fillRect/>
          </a:stretch>
        </p:blipFill>
        <p:spPr>
          <a:xfrm>
            <a:off x="698905" y="1800225"/>
            <a:ext cx="9021434" cy="5077534"/>
          </a:xfrm>
          <a:prstGeom prst="rect">
            <a:avLst/>
          </a:prstGeom>
        </p:spPr>
      </p:pic>
      <p:sp>
        <p:nvSpPr>
          <p:cNvPr id="9" name="Textfeld 8">
            <a:extLst>
              <a:ext uri="{FF2B5EF4-FFF2-40B4-BE49-F238E27FC236}">
                <a16:creationId xmlns:a16="http://schemas.microsoft.com/office/drawing/2014/main" id="{3FEB0341-908E-9C0A-4F93-C8BE490340CF}"/>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sp>
        <p:nvSpPr>
          <p:cNvPr id="10" name="Titel 2">
            <a:extLst>
              <a:ext uri="{FF2B5EF4-FFF2-40B4-BE49-F238E27FC236}">
                <a16:creationId xmlns:a16="http://schemas.microsoft.com/office/drawing/2014/main" id="{250B944D-8554-FB1C-6516-D8159C5E4CA2}"/>
              </a:ext>
            </a:extLst>
          </p:cNvPr>
          <p:cNvSpPr txBox="1">
            <a:spLocks/>
          </p:cNvSpPr>
          <p:nvPr/>
        </p:nvSpPr>
        <p:spPr>
          <a:xfrm>
            <a:off x="785892" y="1057740"/>
            <a:ext cx="8697278" cy="1461801"/>
          </a:xfrm>
          <a:prstGeom prst="rect">
            <a:avLst/>
          </a:prstGeom>
        </p:spPr>
        <p:txBody>
          <a:bodyPr wrap="square" lIns="0" tIns="0" rIns="0" bIns="0">
            <a:normAutofit/>
          </a:bodyPr>
          <a:lstStyle>
            <a:lvl1pPr>
              <a:defRPr sz="3639" b="0" i="0">
                <a:solidFill>
                  <a:schemeClr val="tx1"/>
                </a:solidFill>
                <a:latin typeface="Calibri"/>
                <a:ea typeface="+mj-ea"/>
                <a:cs typeface="Calibri"/>
              </a:defRPr>
            </a:lvl1pPr>
          </a:lstStyle>
          <a:p>
            <a:r>
              <a:rPr lang="de-DE" sz="2600" b="1" dirty="0"/>
              <a:t>Übungen</a:t>
            </a:r>
          </a:p>
        </p:txBody>
      </p:sp>
    </p:spTree>
    <p:extLst>
      <p:ext uri="{BB962C8B-B14F-4D97-AF65-F5344CB8AC3E}">
        <p14:creationId xmlns:p14="http://schemas.microsoft.com/office/powerpoint/2010/main" val="206474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A91DF9-2DDF-B261-912B-7973543D5D6D}"/>
              </a:ext>
            </a:extLst>
          </p:cNvPr>
          <p:cNvSpPr>
            <a:spLocks noGrp="1"/>
          </p:cNvSpPr>
          <p:nvPr>
            <p:ph idx="1"/>
          </p:nvPr>
        </p:nvSpPr>
        <p:spPr>
          <a:xfrm>
            <a:off x="1993900" y="2795265"/>
            <a:ext cx="5943600" cy="1600438"/>
          </a:xfrm>
        </p:spPr>
        <p:txBody>
          <a:bodyPr/>
          <a:lstStyle/>
          <a:p>
            <a:pPr marL="457200" indent="-457200">
              <a:buFont typeface="Arial" panose="020B0604020202020204" pitchFamily="34" charset="0"/>
              <a:buChar char="•"/>
            </a:pPr>
            <a:r>
              <a:rPr lang="de-DE" dirty="0">
                <a:cs typeface="Times New Roman" panose="02020603050405020304" pitchFamily="18" charset="0"/>
              </a:rPr>
              <a:t>Projektkontext &amp; Zielsetzung</a:t>
            </a:r>
          </a:p>
          <a:p>
            <a:pPr marL="457200" indent="-457200">
              <a:buFont typeface="Arial" panose="020B0604020202020204" pitchFamily="34" charset="0"/>
              <a:buChar char="•"/>
            </a:pPr>
            <a:r>
              <a:rPr lang="de-DE" dirty="0">
                <a:cs typeface="Times New Roman" panose="02020603050405020304" pitchFamily="18" charset="0"/>
              </a:rPr>
              <a:t>Beiträge der Hochschulen </a:t>
            </a:r>
          </a:p>
          <a:p>
            <a:pPr marL="457200" indent="-457200">
              <a:buFont typeface="Arial" panose="020B0604020202020204" pitchFamily="34" charset="0"/>
              <a:buChar char="•"/>
            </a:pPr>
            <a:r>
              <a:rPr lang="de-DE" dirty="0">
                <a:cs typeface="Times New Roman" panose="02020603050405020304" pitchFamily="18" charset="0"/>
              </a:rPr>
              <a:t>Basismodul Deutsch</a:t>
            </a:r>
          </a:p>
          <a:p>
            <a:pPr marL="457200" indent="-457200">
              <a:buFont typeface="Arial" panose="020B0604020202020204" pitchFamily="34" charset="0"/>
              <a:buChar char="•"/>
            </a:pPr>
            <a:r>
              <a:rPr lang="de-DE" dirty="0">
                <a:cs typeface="Times New Roman" panose="02020603050405020304" pitchFamily="18" charset="0"/>
              </a:rPr>
              <a:t>Austausch, Rückfragen </a:t>
            </a:r>
          </a:p>
        </p:txBody>
      </p:sp>
      <p:sp>
        <p:nvSpPr>
          <p:cNvPr id="6" name="Titel 5">
            <a:extLst>
              <a:ext uri="{FF2B5EF4-FFF2-40B4-BE49-F238E27FC236}">
                <a16:creationId xmlns:a16="http://schemas.microsoft.com/office/drawing/2014/main" id="{E9A825F1-4E71-8788-BFC3-30462426F3B5}"/>
              </a:ext>
            </a:extLst>
          </p:cNvPr>
          <p:cNvSpPr>
            <a:spLocks noGrp="1"/>
          </p:cNvSpPr>
          <p:nvPr>
            <p:ph type="title"/>
          </p:nvPr>
        </p:nvSpPr>
        <p:spPr/>
        <p:txBody>
          <a:bodyPr>
            <a:normAutofit/>
          </a:bodyPr>
          <a:lstStyle/>
          <a:p>
            <a:r>
              <a:rPr lang="de-DE" dirty="0">
                <a:cs typeface="Times New Roman" panose="02020603050405020304" pitchFamily="18" charset="0"/>
              </a:rPr>
              <a:t>Agenda</a:t>
            </a:r>
            <a:endParaRPr lang="de-DE" sz="993" dirty="0"/>
          </a:p>
        </p:txBody>
      </p:sp>
    </p:spTree>
    <p:extLst>
      <p:ext uri="{BB962C8B-B14F-4D97-AF65-F5344CB8AC3E}">
        <p14:creationId xmlns:p14="http://schemas.microsoft.com/office/powerpoint/2010/main" val="268225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6921-3440-E2BD-9702-CCB984E6280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707656-F0AE-C433-B73D-52987304DA03}"/>
              </a:ext>
            </a:extLst>
          </p:cNvPr>
          <p:cNvSpPr>
            <a:spLocks noGrp="1"/>
          </p:cNvSpPr>
          <p:nvPr>
            <p:ph idx="1"/>
          </p:nvPr>
        </p:nvSpPr>
        <p:spPr>
          <a:xfrm>
            <a:off x="731361" y="2595210"/>
            <a:ext cx="8844439" cy="400110"/>
          </a:xfrm>
        </p:spPr>
        <p:txBody>
          <a:bodyPr/>
          <a:lstStyle/>
          <a:p>
            <a:r>
              <a:rPr lang="de-DE" dirty="0"/>
              <a:t>  </a:t>
            </a:r>
          </a:p>
        </p:txBody>
      </p:sp>
      <p:sp>
        <p:nvSpPr>
          <p:cNvPr id="9" name="Textfeld 8">
            <a:extLst>
              <a:ext uri="{FF2B5EF4-FFF2-40B4-BE49-F238E27FC236}">
                <a16:creationId xmlns:a16="http://schemas.microsoft.com/office/drawing/2014/main" id="{62EFC814-1F24-230A-BCA3-D754DB60EF80}"/>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pic>
        <p:nvPicPr>
          <p:cNvPr id="4" name="Grafik 3">
            <a:extLst>
              <a:ext uri="{FF2B5EF4-FFF2-40B4-BE49-F238E27FC236}">
                <a16:creationId xmlns:a16="http://schemas.microsoft.com/office/drawing/2014/main" id="{12EB3BE3-AED9-B623-5703-CA9CFF7A3864}"/>
              </a:ext>
            </a:extLst>
          </p:cNvPr>
          <p:cNvPicPr>
            <a:picLocks noChangeAspect="1"/>
          </p:cNvPicPr>
          <p:nvPr/>
        </p:nvPicPr>
        <p:blipFill>
          <a:blip r:embed="rId2"/>
          <a:stretch>
            <a:fillRect/>
          </a:stretch>
        </p:blipFill>
        <p:spPr>
          <a:xfrm>
            <a:off x="635973" y="1420625"/>
            <a:ext cx="7911128" cy="5328251"/>
          </a:xfrm>
          <a:prstGeom prst="rect">
            <a:avLst/>
          </a:prstGeom>
        </p:spPr>
      </p:pic>
      <p:sp>
        <p:nvSpPr>
          <p:cNvPr id="5" name="Titel 2">
            <a:extLst>
              <a:ext uri="{FF2B5EF4-FFF2-40B4-BE49-F238E27FC236}">
                <a16:creationId xmlns:a16="http://schemas.microsoft.com/office/drawing/2014/main" id="{F8E92897-42F3-BCC9-C06F-2D3E296F9C89}"/>
              </a:ext>
            </a:extLst>
          </p:cNvPr>
          <p:cNvSpPr txBox="1">
            <a:spLocks/>
          </p:cNvSpPr>
          <p:nvPr/>
        </p:nvSpPr>
        <p:spPr>
          <a:xfrm>
            <a:off x="785892" y="1057740"/>
            <a:ext cx="8697278" cy="1461801"/>
          </a:xfrm>
          <a:prstGeom prst="rect">
            <a:avLst/>
          </a:prstGeom>
        </p:spPr>
        <p:txBody>
          <a:bodyPr wrap="square" lIns="0" tIns="0" rIns="0" bIns="0">
            <a:normAutofit/>
          </a:bodyPr>
          <a:lstStyle>
            <a:lvl1pPr>
              <a:defRPr sz="3639" b="0" i="0">
                <a:solidFill>
                  <a:schemeClr val="tx1"/>
                </a:solidFill>
                <a:latin typeface="Calibri"/>
                <a:ea typeface="+mj-ea"/>
                <a:cs typeface="Calibri"/>
              </a:defRPr>
            </a:lvl1pPr>
          </a:lstStyle>
          <a:p>
            <a:r>
              <a:rPr lang="de-DE" sz="2600" b="1" dirty="0"/>
              <a:t>Übungen</a:t>
            </a:r>
          </a:p>
        </p:txBody>
      </p:sp>
    </p:spTree>
    <p:extLst>
      <p:ext uri="{BB962C8B-B14F-4D97-AF65-F5344CB8AC3E}">
        <p14:creationId xmlns:p14="http://schemas.microsoft.com/office/powerpoint/2010/main" val="150032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211C-1572-2761-6695-58180DE60FA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0626D1-BC7B-8E89-6CAB-7CDC0CEF3E30}"/>
              </a:ext>
            </a:extLst>
          </p:cNvPr>
          <p:cNvSpPr>
            <a:spLocks noGrp="1"/>
          </p:cNvSpPr>
          <p:nvPr>
            <p:ph idx="1"/>
          </p:nvPr>
        </p:nvSpPr>
        <p:spPr>
          <a:xfrm>
            <a:off x="731361" y="2595210"/>
            <a:ext cx="8844439" cy="400110"/>
          </a:xfrm>
        </p:spPr>
        <p:txBody>
          <a:bodyPr/>
          <a:lstStyle/>
          <a:p>
            <a:r>
              <a:rPr lang="de-DE" dirty="0"/>
              <a:t>  </a:t>
            </a:r>
          </a:p>
        </p:txBody>
      </p:sp>
      <p:sp>
        <p:nvSpPr>
          <p:cNvPr id="9" name="Textfeld 8">
            <a:extLst>
              <a:ext uri="{FF2B5EF4-FFF2-40B4-BE49-F238E27FC236}">
                <a16:creationId xmlns:a16="http://schemas.microsoft.com/office/drawing/2014/main" id="{AB0F6C5B-8700-F327-F661-7D1259F95A1A}"/>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pic>
        <p:nvPicPr>
          <p:cNvPr id="5" name="Grafik 4">
            <a:extLst>
              <a:ext uri="{FF2B5EF4-FFF2-40B4-BE49-F238E27FC236}">
                <a16:creationId xmlns:a16="http://schemas.microsoft.com/office/drawing/2014/main" id="{9599AADD-8226-E91A-3592-92C75794DE44}"/>
              </a:ext>
            </a:extLst>
          </p:cNvPr>
          <p:cNvPicPr>
            <a:picLocks noChangeAspect="1"/>
          </p:cNvPicPr>
          <p:nvPr/>
        </p:nvPicPr>
        <p:blipFill>
          <a:blip r:embed="rId2"/>
          <a:stretch>
            <a:fillRect/>
          </a:stretch>
        </p:blipFill>
        <p:spPr>
          <a:xfrm>
            <a:off x="621050" y="1472847"/>
            <a:ext cx="8954750" cy="5229955"/>
          </a:xfrm>
          <a:prstGeom prst="rect">
            <a:avLst/>
          </a:prstGeom>
        </p:spPr>
      </p:pic>
      <p:sp>
        <p:nvSpPr>
          <p:cNvPr id="6" name="Titel 2">
            <a:extLst>
              <a:ext uri="{FF2B5EF4-FFF2-40B4-BE49-F238E27FC236}">
                <a16:creationId xmlns:a16="http://schemas.microsoft.com/office/drawing/2014/main" id="{6FB73E19-C952-49DB-BCBE-E5E1AEAAAE50}"/>
              </a:ext>
            </a:extLst>
          </p:cNvPr>
          <p:cNvSpPr txBox="1">
            <a:spLocks/>
          </p:cNvSpPr>
          <p:nvPr/>
        </p:nvSpPr>
        <p:spPr>
          <a:xfrm>
            <a:off x="785892" y="1057740"/>
            <a:ext cx="8697278" cy="1461801"/>
          </a:xfrm>
          <a:prstGeom prst="rect">
            <a:avLst/>
          </a:prstGeom>
        </p:spPr>
        <p:txBody>
          <a:bodyPr wrap="square" lIns="0" tIns="0" rIns="0" bIns="0">
            <a:normAutofit/>
          </a:bodyPr>
          <a:lstStyle>
            <a:lvl1pPr>
              <a:defRPr sz="3639" b="0" i="0">
                <a:solidFill>
                  <a:schemeClr val="tx1"/>
                </a:solidFill>
                <a:latin typeface="Calibri"/>
                <a:ea typeface="+mj-ea"/>
                <a:cs typeface="Calibri"/>
              </a:defRPr>
            </a:lvl1pPr>
          </a:lstStyle>
          <a:p>
            <a:r>
              <a:rPr lang="de-DE" sz="2600" b="1" dirty="0"/>
              <a:t>Übungen</a:t>
            </a:r>
          </a:p>
        </p:txBody>
      </p:sp>
    </p:spTree>
    <p:extLst>
      <p:ext uri="{BB962C8B-B14F-4D97-AF65-F5344CB8AC3E}">
        <p14:creationId xmlns:p14="http://schemas.microsoft.com/office/powerpoint/2010/main" val="253343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9A4ED-E948-EC7B-B51C-43DDA81FEB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ED038A-B0DB-1213-22FF-B91102C5956A}"/>
              </a:ext>
            </a:extLst>
          </p:cNvPr>
          <p:cNvSpPr>
            <a:spLocks noGrp="1"/>
          </p:cNvSpPr>
          <p:nvPr>
            <p:ph idx="1"/>
          </p:nvPr>
        </p:nvSpPr>
        <p:spPr>
          <a:xfrm>
            <a:off x="731361" y="2595210"/>
            <a:ext cx="8844439" cy="400110"/>
          </a:xfrm>
        </p:spPr>
        <p:txBody>
          <a:bodyPr/>
          <a:lstStyle/>
          <a:p>
            <a:r>
              <a:rPr lang="de-DE" dirty="0"/>
              <a:t>  </a:t>
            </a:r>
          </a:p>
        </p:txBody>
      </p:sp>
      <p:sp>
        <p:nvSpPr>
          <p:cNvPr id="9" name="Textfeld 8">
            <a:extLst>
              <a:ext uri="{FF2B5EF4-FFF2-40B4-BE49-F238E27FC236}">
                <a16:creationId xmlns:a16="http://schemas.microsoft.com/office/drawing/2014/main" id="{1F021BE9-4C75-1FE7-D2EA-99B20AB25E32}"/>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pic>
        <p:nvPicPr>
          <p:cNvPr id="4" name="Grafik 3">
            <a:extLst>
              <a:ext uri="{FF2B5EF4-FFF2-40B4-BE49-F238E27FC236}">
                <a16:creationId xmlns:a16="http://schemas.microsoft.com/office/drawing/2014/main" id="{7B5AADC0-FB11-5998-6233-8C4054DE22FB}"/>
              </a:ext>
            </a:extLst>
          </p:cNvPr>
          <p:cNvPicPr>
            <a:picLocks noChangeAspect="1"/>
          </p:cNvPicPr>
          <p:nvPr/>
        </p:nvPicPr>
        <p:blipFill>
          <a:blip r:embed="rId2"/>
          <a:stretch>
            <a:fillRect/>
          </a:stretch>
        </p:blipFill>
        <p:spPr>
          <a:xfrm>
            <a:off x="663627" y="1438980"/>
            <a:ext cx="7311054" cy="5615395"/>
          </a:xfrm>
          <a:prstGeom prst="rect">
            <a:avLst/>
          </a:prstGeom>
        </p:spPr>
      </p:pic>
    </p:spTree>
    <p:extLst>
      <p:ext uri="{BB962C8B-B14F-4D97-AF65-F5344CB8AC3E}">
        <p14:creationId xmlns:p14="http://schemas.microsoft.com/office/powerpoint/2010/main" val="427146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EB9FC-C9D1-BD1A-63AA-1B8573792B26}"/>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92FF8C32-61EA-9E2E-AA31-F8A2BE2703A0}"/>
              </a:ext>
            </a:extLst>
          </p:cNvPr>
          <p:cNvSpPr txBox="1"/>
          <p:nvPr/>
        </p:nvSpPr>
        <p:spPr>
          <a:xfrm>
            <a:off x="698905" y="6981825"/>
            <a:ext cx="9067395" cy="338554"/>
          </a:xfrm>
          <a:prstGeom prst="rect">
            <a:avLst/>
          </a:prstGeom>
          <a:noFill/>
        </p:spPr>
        <p:txBody>
          <a:bodyPr wrap="square">
            <a:spAutoFit/>
          </a:bodyPr>
          <a:lstStyle/>
          <a:p>
            <a:r>
              <a:rPr lang="de-DE" sz="1600" dirty="0"/>
              <a:t>Aus: Rothstein, B. &amp; Guedes-Correia, C. (2020): </a:t>
            </a:r>
            <a:r>
              <a:rPr lang="de-DE" sz="1600" i="1" dirty="0"/>
              <a:t>Deutsch-Checker. </a:t>
            </a:r>
            <a:r>
              <a:rPr lang="de-DE" sz="1600" dirty="0"/>
              <a:t>Hohengehren: Schneider. </a:t>
            </a:r>
          </a:p>
        </p:txBody>
      </p:sp>
      <p:sp>
        <p:nvSpPr>
          <p:cNvPr id="5" name="Textfeld 4">
            <a:extLst>
              <a:ext uri="{FF2B5EF4-FFF2-40B4-BE49-F238E27FC236}">
                <a16:creationId xmlns:a16="http://schemas.microsoft.com/office/drawing/2014/main" id="{4B386EA4-B100-0523-09B4-4F0316A9EFBC}"/>
              </a:ext>
            </a:extLst>
          </p:cNvPr>
          <p:cNvSpPr txBox="1"/>
          <p:nvPr/>
        </p:nvSpPr>
        <p:spPr>
          <a:xfrm>
            <a:off x="731361" y="6143625"/>
            <a:ext cx="5040488" cy="646331"/>
          </a:xfrm>
          <a:prstGeom prst="rect">
            <a:avLst/>
          </a:prstGeom>
          <a:noFill/>
        </p:spPr>
        <p:txBody>
          <a:bodyPr wrap="square">
            <a:spAutoFit/>
          </a:bodyPr>
          <a:lstStyle/>
          <a:p>
            <a:r>
              <a:rPr lang="de-DE" dirty="0"/>
              <a:t>https://omp.ub.rub.de/index.php/RUB/catalog/view/142/119/721</a:t>
            </a:r>
          </a:p>
        </p:txBody>
      </p:sp>
      <p:pic>
        <p:nvPicPr>
          <p:cNvPr id="7" name="Inhaltsplatzhalter 6">
            <a:extLst>
              <a:ext uri="{FF2B5EF4-FFF2-40B4-BE49-F238E27FC236}">
                <a16:creationId xmlns:a16="http://schemas.microsoft.com/office/drawing/2014/main" id="{2C3CC453-0101-B2A6-5B35-85A5C26AB6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100" y="2153794"/>
            <a:ext cx="3352800" cy="3352800"/>
          </a:xfrm>
          <a:prstGeom prst="rect">
            <a:avLst/>
          </a:prstGeom>
        </p:spPr>
      </p:pic>
    </p:spTree>
    <p:extLst>
      <p:ext uri="{BB962C8B-B14F-4D97-AF65-F5344CB8AC3E}">
        <p14:creationId xmlns:p14="http://schemas.microsoft.com/office/powerpoint/2010/main" val="198207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AC62D00-36ED-D597-3CF3-8C62C715016E}"/>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C82447DA-932F-BCFB-1E98-ABE5351B47BA}"/>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523D47A6-19D2-F5AD-490A-68F541808E6F}"/>
              </a:ext>
            </a:extLst>
          </p:cNvPr>
          <p:cNvPicPr>
            <a:picLocks noChangeAspect="1"/>
          </p:cNvPicPr>
          <p:nvPr/>
        </p:nvPicPr>
        <p:blipFill>
          <a:blip r:embed="rId2"/>
          <a:stretch>
            <a:fillRect/>
          </a:stretch>
        </p:blipFill>
        <p:spPr>
          <a:xfrm>
            <a:off x="1155700" y="2003620"/>
            <a:ext cx="7772400" cy="5181600"/>
          </a:xfrm>
          <a:prstGeom prst="rect">
            <a:avLst/>
          </a:prstGeom>
        </p:spPr>
      </p:pic>
    </p:spTree>
    <p:extLst>
      <p:ext uri="{BB962C8B-B14F-4D97-AF65-F5344CB8AC3E}">
        <p14:creationId xmlns:p14="http://schemas.microsoft.com/office/powerpoint/2010/main" val="2934410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446F4-1AF5-356B-B652-BD696782E3B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F8325C4-C636-1978-B401-49D7212B4BE2}"/>
              </a:ext>
            </a:extLst>
          </p:cNvPr>
          <p:cNvSpPr>
            <a:spLocks noGrp="1"/>
          </p:cNvSpPr>
          <p:nvPr>
            <p:ph idx="1"/>
          </p:nvPr>
        </p:nvSpPr>
        <p:spPr>
          <a:xfrm>
            <a:off x="693262" y="2795265"/>
            <a:ext cx="7362348" cy="3200876"/>
          </a:xfrm>
        </p:spPr>
        <p:txBody>
          <a:bodyPr/>
          <a:lstStyle/>
          <a:p>
            <a:pPr marL="457200" indent="-457200">
              <a:buFont typeface="Arial" panose="020B0604020202020204" pitchFamily="34" charset="0"/>
              <a:buChar char="•"/>
            </a:pPr>
            <a:r>
              <a:rPr lang="de-DE" dirty="0"/>
              <a:t>Gehen Sie bitte zurück in ihre Kleingruppe (4er Gruppe) </a:t>
            </a:r>
          </a:p>
          <a:p>
            <a:pPr marL="457200" indent="-457200">
              <a:buFont typeface="Arial" panose="020B0604020202020204" pitchFamily="34" charset="0"/>
              <a:buChar char="•"/>
            </a:pPr>
            <a:endParaRPr lang="de-DE" dirty="0"/>
          </a:p>
          <a:p>
            <a:pPr marL="457200" indent="-457200">
              <a:buFont typeface="Arial" panose="020B0604020202020204" pitchFamily="34" charset="0"/>
              <a:buChar char="•"/>
            </a:pPr>
            <a:r>
              <a:rPr lang="de-DE" dirty="0"/>
              <a:t>Besprechen Sie 2-3 Themen, mit denen sich ihre </a:t>
            </a:r>
            <a:r>
              <a:rPr lang="de-DE" dirty="0" err="1"/>
              <a:t>Schüler:innen</a:t>
            </a:r>
            <a:r>
              <a:rPr lang="de-DE" dirty="0"/>
              <a:t> derzeit im Deutschunterricht beschäftigen </a:t>
            </a:r>
          </a:p>
          <a:p>
            <a:endParaRPr lang="de-DE" b="1" dirty="0"/>
          </a:p>
        </p:txBody>
      </p:sp>
      <p:sp>
        <p:nvSpPr>
          <p:cNvPr id="3" name="Titel 2">
            <a:extLst>
              <a:ext uri="{FF2B5EF4-FFF2-40B4-BE49-F238E27FC236}">
                <a16:creationId xmlns:a16="http://schemas.microsoft.com/office/drawing/2014/main" id="{5F6AB5BD-CF58-2882-BE84-2A5C98EE860F}"/>
              </a:ext>
            </a:extLst>
          </p:cNvPr>
          <p:cNvSpPr>
            <a:spLocks noGrp="1"/>
          </p:cNvSpPr>
          <p:nvPr>
            <p:ph type="title"/>
          </p:nvPr>
        </p:nvSpPr>
        <p:spPr/>
        <p:txBody>
          <a:bodyPr/>
          <a:lstStyle/>
          <a:p>
            <a:br>
              <a:rPr lang="de-DE" dirty="0"/>
            </a:br>
            <a:r>
              <a:rPr lang="de-DE" dirty="0"/>
              <a:t>Arbeitsphase 2</a:t>
            </a:r>
          </a:p>
        </p:txBody>
      </p:sp>
    </p:spTree>
    <p:extLst>
      <p:ext uri="{BB962C8B-B14F-4D97-AF65-F5344CB8AC3E}">
        <p14:creationId xmlns:p14="http://schemas.microsoft.com/office/powerpoint/2010/main" val="2625369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2D79B3A-A5AA-EE46-C2F5-52BA00DBBC32}"/>
              </a:ext>
            </a:extLst>
          </p:cNvPr>
          <p:cNvPicPr>
            <a:picLocks noChangeAspect="1"/>
          </p:cNvPicPr>
          <p:nvPr/>
        </p:nvPicPr>
        <p:blipFill>
          <a:blip r:embed="rId2"/>
          <a:stretch>
            <a:fillRect/>
          </a:stretch>
        </p:blipFill>
        <p:spPr>
          <a:xfrm>
            <a:off x="5880100" y="1546986"/>
            <a:ext cx="1447800" cy="1447800"/>
          </a:xfrm>
          <a:prstGeom prst="rect">
            <a:avLst/>
          </a:prstGeom>
        </p:spPr>
      </p:pic>
      <p:sp>
        <p:nvSpPr>
          <p:cNvPr id="5" name="Rectangle 1">
            <a:extLst>
              <a:ext uri="{FF2B5EF4-FFF2-40B4-BE49-F238E27FC236}">
                <a16:creationId xmlns:a16="http://schemas.microsoft.com/office/drawing/2014/main" id="{BBC07060-044E-EC74-E59C-7EAD62C4FCC6}"/>
              </a:ext>
            </a:extLst>
          </p:cNvPr>
          <p:cNvSpPr>
            <a:spLocks noGrp="1" noChangeArrowheads="1"/>
          </p:cNvSpPr>
          <p:nvPr>
            <p:ph idx="1"/>
          </p:nvPr>
        </p:nvSpPr>
        <p:spPr bwMode="auto">
          <a:xfrm>
            <a:off x="422193" y="1307644"/>
            <a:ext cx="5207529" cy="852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1" i="0" u="none" strike="noStrike" cap="none" normalizeH="0" baseline="0" dirty="0">
                <a:ln>
                  <a:noFill/>
                </a:ln>
                <a:solidFill>
                  <a:srgbClr val="1D2125"/>
                </a:solidFill>
                <a:effectLst/>
                <a:latin typeface="-apple-system"/>
              </a:rPr>
              <a:t>BISS-Transfer: Pakete mit 40 Kopiervorlagen zur gezielte Leseförderung in der Grundschule </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Auf der Website </a:t>
            </a:r>
            <a:r>
              <a:rPr kumimoji="0" lang="de-DE" altLang="de-DE" sz="1400" b="1" i="0" u="none" strike="noStrike" cap="none" normalizeH="0" baseline="0" dirty="0">
                <a:ln>
                  <a:noFill/>
                </a:ln>
                <a:solidFill>
                  <a:srgbClr val="17365C"/>
                </a:solidFill>
                <a:effectLst/>
                <a:latin typeface="-apple-system"/>
                <a:hlinkClick r:id="rId3"/>
              </a:rPr>
              <a:t>https://grundschul-blog.de/biss-transfer-montagspakete-40-kopiervorlagen-foerderung-der-lesekompetenz-grundschule/</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finden Sie digitale Materialien zur Förderung der Lesekompetenz</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Aus diesem Grund starteten Bund und Länder im Jahr 2021 eine </a:t>
            </a:r>
            <a:r>
              <a:rPr kumimoji="0" lang="de-DE" altLang="de-DE" sz="1400" b="0" i="0" u="none" strike="noStrike" cap="none" normalizeH="0" baseline="0" dirty="0">
                <a:ln>
                  <a:noFill/>
                </a:ln>
                <a:solidFill>
                  <a:srgbClr val="17365C"/>
                </a:solidFill>
                <a:effectLst/>
                <a:latin typeface="-apple-system"/>
                <a:hlinkClick r:id="rId4"/>
              </a:rPr>
              <a:t>Initiative namens BiSS (Bildung durch Sprache und Schrift)</a:t>
            </a:r>
            <a:r>
              <a:rPr kumimoji="0" lang="de-DE" altLang="de-DE" sz="1400" b="0" i="0" u="none" strike="noStrike" cap="none" normalizeH="0" baseline="0" dirty="0">
                <a:ln>
                  <a:noFill/>
                </a:ln>
                <a:solidFill>
                  <a:srgbClr val="1D2125"/>
                </a:solidFill>
                <a:effectLst/>
                <a:latin typeface="-apple-system"/>
              </a:rPr>
              <a:t>. Ziel des Programms ist unter anderem die Förderung der Lesekompetenz.</a:t>
            </a:r>
            <a:endParaRPr kumimoji="0" lang="de-DE" altLang="de-DE"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71E111F-59B9-D174-D856-C1D02B9CDB74}"/>
              </a:ext>
            </a:extLst>
          </p:cNvPr>
          <p:cNvSpPr>
            <a:spLocks noChangeArrowheads="1"/>
          </p:cNvSpPr>
          <p:nvPr/>
        </p:nvSpPr>
        <p:spPr bwMode="auto">
          <a:xfrm>
            <a:off x="403101" y="3334318"/>
            <a:ext cx="63882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1" i="0" u="none" strike="noStrike" cap="none" normalizeH="0" baseline="0" dirty="0">
                <a:ln>
                  <a:noFill/>
                </a:ln>
                <a:solidFill>
                  <a:srgbClr val="1D2125"/>
                </a:solidFill>
                <a:effectLst/>
                <a:latin typeface="-apple-system"/>
              </a:rPr>
              <a:t>Unterrichtsmaterial und Deutsch Arbeitsblätter für die Grundschule </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Auf der Website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rgbClr val="17365C"/>
                </a:solidFill>
                <a:effectLst/>
                <a:latin typeface="-apple-system"/>
                <a:hlinkClick r:id="rId5"/>
              </a:rPr>
              <a:t>https://www.bildungsserver.de/schule/deutsch-in-der-grundschule-12163-de.html</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finden Sie digitale Materialien zur Förderung sprachlicher Basiskompetenzen.</a:t>
            </a:r>
            <a:endParaRPr kumimoji="0" lang="de-DE" altLang="de-DE" sz="1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66C02087-9AC7-3EAC-2C7D-A22F124CBB59}"/>
              </a:ext>
            </a:extLst>
          </p:cNvPr>
          <p:cNvSpPr>
            <a:spLocks noChangeArrowheads="1"/>
          </p:cNvSpPr>
          <p:nvPr/>
        </p:nvSpPr>
        <p:spPr bwMode="auto">
          <a:xfrm>
            <a:off x="457200" y="4510133"/>
            <a:ext cx="51852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1" i="0" u="none" strike="noStrike" cap="none" normalizeH="0" baseline="0" dirty="0">
                <a:ln>
                  <a:noFill/>
                </a:ln>
                <a:solidFill>
                  <a:srgbClr val="1D2125"/>
                </a:solidFill>
                <a:effectLst/>
                <a:latin typeface="-apple-system"/>
              </a:rPr>
              <a:t>STIFT - Portal für Deutschunterricht </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Auf der Website</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rgbClr val="17365C"/>
                </a:solidFill>
                <a:effectLst/>
                <a:latin typeface="-apple-system"/>
                <a:hlinkClick r:id="rId6"/>
              </a:rPr>
              <a:t>https://stift-deutschunterricht.de</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finden Sie digitale Materialien zur Förderung zentraler Themen wie Lesen, Rechtschreiben, Mehrsprachigkeit, Textproduktion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und digitalen Tools. Die Inhalte, die in Zusammenarbeit mit dem NRW‑Ministerium für Schule und Bildung sowie Universitäten erstellt wurden.</a:t>
            </a:r>
            <a:endParaRPr kumimoji="0" lang="de-DE" altLang="de-DE" sz="14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D6D0B869-031D-AD42-885F-5AD5C330BD76}"/>
              </a:ext>
            </a:extLst>
          </p:cNvPr>
          <p:cNvSpPr>
            <a:spLocks noChangeArrowheads="1"/>
          </p:cNvSpPr>
          <p:nvPr/>
        </p:nvSpPr>
        <p:spPr bwMode="auto">
          <a:xfrm>
            <a:off x="452090" y="6385287"/>
            <a:ext cx="80169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1" i="0" u="none" strike="noStrike" cap="none" normalizeH="0" baseline="0" dirty="0">
                <a:ln>
                  <a:noFill/>
                </a:ln>
                <a:solidFill>
                  <a:srgbClr val="1D2125"/>
                </a:solidFill>
                <a:effectLst/>
                <a:latin typeface="-apple-system"/>
              </a:rPr>
              <a:t>Deutsch - Arbeitsblätter und weitere Unterrichtsmaterialien für die Sekundarstufe I und II</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Auf der Website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rgbClr val="17365C"/>
                </a:solidFill>
                <a:effectLst/>
                <a:latin typeface="-apple-system"/>
                <a:hlinkClick r:id="rId7"/>
              </a:rPr>
              <a:t>https://www.bildungsserver.de/schule/deutsch-2506-de.html</a:t>
            </a:r>
            <a:endParaRPr kumimoji="0" lang="de-DE" altLang="de-DE" sz="14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1D2125"/>
                </a:solidFill>
                <a:effectLst/>
                <a:latin typeface="-apple-system"/>
              </a:rPr>
              <a:t>finden Sie Unterrichtsmaterialien und Unterrichtsmedien für das Fach Deutsch in der Sekundarstufe I und II</a:t>
            </a:r>
            <a:endParaRPr kumimoji="0" lang="de-DE" altLang="de-DE" sz="1400" b="0" i="0" u="none" strike="noStrike" cap="none" normalizeH="0" baseline="0" dirty="0">
              <a:ln>
                <a:noFill/>
              </a:ln>
              <a:solidFill>
                <a:schemeClr val="tx1"/>
              </a:solidFill>
              <a:effectLst/>
              <a:latin typeface="Arial" panose="020B0604020202020204" pitchFamily="34" charset="0"/>
            </a:endParaRPr>
          </a:p>
        </p:txBody>
      </p:sp>
      <p:pic>
        <p:nvPicPr>
          <p:cNvPr id="10" name="Grafik 9">
            <a:extLst>
              <a:ext uri="{FF2B5EF4-FFF2-40B4-BE49-F238E27FC236}">
                <a16:creationId xmlns:a16="http://schemas.microsoft.com/office/drawing/2014/main" id="{055C9501-D16F-E4D5-6AF7-9E5388241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3700" y="2994786"/>
            <a:ext cx="1461939" cy="1461939"/>
          </a:xfrm>
          <a:prstGeom prst="rect">
            <a:avLst/>
          </a:prstGeom>
        </p:spPr>
      </p:pic>
      <p:pic>
        <p:nvPicPr>
          <p:cNvPr id="14" name="Grafik 13">
            <a:extLst>
              <a:ext uri="{FF2B5EF4-FFF2-40B4-BE49-F238E27FC236}">
                <a16:creationId xmlns:a16="http://schemas.microsoft.com/office/drawing/2014/main" id="{0BC58054-CC1E-EF7E-8E74-E4BAAB97EF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9028" y="6000566"/>
            <a:ext cx="1461939" cy="1461939"/>
          </a:xfrm>
          <a:prstGeom prst="rect">
            <a:avLst/>
          </a:prstGeom>
        </p:spPr>
      </p:pic>
      <p:pic>
        <p:nvPicPr>
          <p:cNvPr id="16" name="Grafik 15">
            <a:extLst>
              <a:ext uri="{FF2B5EF4-FFF2-40B4-BE49-F238E27FC236}">
                <a16:creationId xmlns:a16="http://schemas.microsoft.com/office/drawing/2014/main" id="{DE1867F9-B5F2-842E-CD59-AE43090E77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0291" y="4563278"/>
            <a:ext cx="1587417" cy="1587417"/>
          </a:xfrm>
          <a:prstGeom prst="rect">
            <a:avLst/>
          </a:prstGeom>
        </p:spPr>
      </p:pic>
    </p:spTree>
    <p:extLst>
      <p:ext uri="{BB962C8B-B14F-4D97-AF65-F5344CB8AC3E}">
        <p14:creationId xmlns:p14="http://schemas.microsoft.com/office/powerpoint/2010/main" val="4191331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6970ACE-F035-F2C7-18A6-591B66CC7105}"/>
              </a:ext>
            </a:extLst>
          </p:cNvPr>
          <p:cNvSpPr>
            <a:spLocks noGrp="1"/>
          </p:cNvSpPr>
          <p:nvPr>
            <p:ph type="title"/>
          </p:nvPr>
        </p:nvSpPr>
        <p:spPr>
          <a:xfrm>
            <a:off x="159861" y="1363949"/>
            <a:ext cx="8697278" cy="1461801"/>
          </a:xfrm>
        </p:spPr>
        <p:txBody>
          <a:bodyPr/>
          <a:lstStyle/>
          <a:p>
            <a:r>
              <a:rPr lang="de-DE" dirty="0"/>
              <a:t>Material Mehrsprachigkeit</a:t>
            </a:r>
          </a:p>
        </p:txBody>
      </p:sp>
      <p:pic>
        <p:nvPicPr>
          <p:cNvPr id="4" name="Inhaltsplatzhalter 3">
            <a:extLst>
              <a:ext uri="{FF2B5EF4-FFF2-40B4-BE49-F238E27FC236}">
                <a16:creationId xmlns:a16="http://schemas.microsoft.com/office/drawing/2014/main" id="{B14ACD9B-F15F-4ECE-B3AF-B470F18E69B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711" y="1972704"/>
            <a:ext cx="1631950" cy="1631950"/>
          </a:xfrm>
          <a:prstGeom prst="rect">
            <a:avLst/>
          </a:prstGeom>
        </p:spPr>
      </p:pic>
      <p:sp>
        <p:nvSpPr>
          <p:cNvPr id="8" name="Textfeld 7">
            <a:extLst>
              <a:ext uri="{FF2B5EF4-FFF2-40B4-BE49-F238E27FC236}">
                <a16:creationId xmlns:a16="http://schemas.microsoft.com/office/drawing/2014/main" id="{A96EFD28-F6E5-9E13-9F7A-CF0CF060E5C4}"/>
              </a:ext>
            </a:extLst>
          </p:cNvPr>
          <p:cNvSpPr txBox="1"/>
          <p:nvPr/>
        </p:nvSpPr>
        <p:spPr>
          <a:xfrm>
            <a:off x="4278842" y="4186535"/>
            <a:ext cx="5046132" cy="923330"/>
          </a:xfrm>
          <a:prstGeom prst="rect">
            <a:avLst/>
          </a:prstGeom>
          <a:noFill/>
        </p:spPr>
        <p:txBody>
          <a:bodyPr wrap="square">
            <a:spAutoFit/>
          </a:bodyPr>
          <a:lstStyle/>
          <a:p>
            <a:r>
              <a:rPr lang="de-DE" dirty="0"/>
              <a:t>https://</a:t>
            </a:r>
            <a:r>
              <a:rPr lang="de-DE" dirty="0" err="1"/>
              <a:t>mercator-institut.uni-koeln.de</a:t>
            </a:r>
            <a:r>
              <a:rPr lang="de-DE" dirty="0"/>
              <a:t>/</a:t>
            </a:r>
            <a:r>
              <a:rPr lang="de-DE" dirty="0" err="1"/>
              <a:t>publikationen</a:t>
            </a:r>
            <a:r>
              <a:rPr lang="de-DE" dirty="0"/>
              <a:t>-material/material-</a:t>
            </a:r>
            <a:r>
              <a:rPr lang="de-DE" dirty="0" err="1"/>
              <a:t>fuer</a:t>
            </a:r>
            <a:r>
              <a:rPr lang="de-DE" dirty="0"/>
              <a:t>-die-praxis/</a:t>
            </a:r>
            <a:r>
              <a:rPr lang="de-DE" dirty="0" err="1"/>
              <a:t>methodenpool</a:t>
            </a:r>
            <a:endParaRPr lang="de-DE" dirty="0"/>
          </a:p>
        </p:txBody>
      </p:sp>
      <p:sp>
        <p:nvSpPr>
          <p:cNvPr id="10" name="Textfeld 9">
            <a:extLst>
              <a:ext uri="{FF2B5EF4-FFF2-40B4-BE49-F238E27FC236}">
                <a16:creationId xmlns:a16="http://schemas.microsoft.com/office/drawing/2014/main" id="{F4F8F731-F691-F9C7-442E-E5DDEF4F9799}"/>
              </a:ext>
            </a:extLst>
          </p:cNvPr>
          <p:cNvSpPr txBox="1"/>
          <p:nvPr/>
        </p:nvSpPr>
        <p:spPr>
          <a:xfrm>
            <a:off x="4316942" y="2443560"/>
            <a:ext cx="5046132" cy="646331"/>
          </a:xfrm>
          <a:prstGeom prst="rect">
            <a:avLst/>
          </a:prstGeom>
          <a:noFill/>
        </p:spPr>
        <p:txBody>
          <a:bodyPr wrap="square">
            <a:spAutoFit/>
          </a:bodyPr>
          <a:lstStyle/>
          <a:p>
            <a:pPr>
              <a:buNone/>
            </a:pPr>
            <a:r>
              <a:rPr lang="de-DE" dirty="0"/>
              <a:t>https://stift-</a:t>
            </a:r>
            <a:r>
              <a:rPr lang="de-DE" dirty="0" err="1"/>
              <a:t>deutschunterricht.de</a:t>
            </a:r>
            <a:r>
              <a:rPr lang="de-DE" dirty="0"/>
              <a:t>/</a:t>
            </a:r>
            <a:r>
              <a:rPr lang="de-DE" dirty="0" err="1"/>
              <a:t>downloads</a:t>
            </a:r>
            <a:r>
              <a:rPr lang="de-DE" dirty="0"/>
              <a:t>-</a:t>
            </a:r>
            <a:r>
              <a:rPr lang="de-DE" dirty="0" err="1"/>
              <a:t>fuer</a:t>
            </a:r>
            <a:r>
              <a:rPr lang="de-DE" dirty="0"/>
              <a:t>-den-unterricht/</a:t>
            </a:r>
          </a:p>
        </p:txBody>
      </p:sp>
      <p:sp>
        <p:nvSpPr>
          <p:cNvPr id="12" name="Textfeld 11">
            <a:extLst>
              <a:ext uri="{FF2B5EF4-FFF2-40B4-BE49-F238E27FC236}">
                <a16:creationId xmlns:a16="http://schemas.microsoft.com/office/drawing/2014/main" id="{623DFC49-A725-1159-27D8-1B9552FC198E}"/>
              </a:ext>
            </a:extLst>
          </p:cNvPr>
          <p:cNvSpPr txBox="1"/>
          <p:nvPr/>
        </p:nvSpPr>
        <p:spPr>
          <a:xfrm>
            <a:off x="4249208" y="5796260"/>
            <a:ext cx="5113866" cy="923330"/>
          </a:xfrm>
          <a:prstGeom prst="rect">
            <a:avLst/>
          </a:prstGeom>
          <a:noFill/>
        </p:spPr>
        <p:txBody>
          <a:bodyPr wrap="square">
            <a:spAutoFit/>
          </a:bodyPr>
          <a:lstStyle/>
          <a:p>
            <a:pPr>
              <a:buNone/>
            </a:pPr>
            <a:r>
              <a:rPr lang="de-DE" dirty="0"/>
              <a:t>https://</a:t>
            </a:r>
            <a:r>
              <a:rPr lang="de-DE" dirty="0" err="1"/>
              <a:t>www.ifs.uni-hannover.de</a:t>
            </a:r>
            <a:r>
              <a:rPr lang="de-DE" dirty="0"/>
              <a:t>/</a:t>
            </a:r>
            <a:r>
              <a:rPr lang="de-DE" dirty="0" err="1"/>
              <a:t>abteilungen</a:t>
            </a:r>
            <a:r>
              <a:rPr lang="de-DE" dirty="0"/>
              <a:t>/sprach-</a:t>
            </a:r>
            <a:r>
              <a:rPr lang="de-DE" dirty="0" err="1"/>
              <a:t>paedagogik</a:t>
            </a:r>
            <a:r>
              <a:rPr lang="de-DE" dirty="0"/>
              <a:t>-und-therapie/</a:t>
            </a:r>
            <a:r>
              <a:rPr lang="de-DE" dirty="0" err="1"/>
              <a:t>ki</a:t>
            </a:r>
            <a:r>
              <a:rPr lang="de-DE" dirty="0"/>
              <a:t>-toolbox</a:t>
            </a:r>
          </a:p>
        </p:txBody>
      </p:sp>
      <p:pic>
        <p:nvPicPr>
          <p:cNvPr id="14" name="Grafik 13">
            <a:extLst>
              <a:ext uri="{FF2B5EF4-FFF2-40B4-BE49-F238E27FC236}">
                <a16:creationId xmlns:a16="http://schemas.microsoft.com/office/drawing/2014/main" id="{490C9590-9822-B750-5F5D-112AD8433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82" y="5601103"/>
            <a:ext cx="1775409" cy="1775409"/>
          </a:xfrm>
          <a:prstGeom prst="rect">
            <a:avLst/>
          </a:prstGeom>
        </p:spPr>
      </p:pic>
      <p:pic>
        <p:nvPicPr>
          <p:cNvPr id="16" name="Grafik 15">
            <a:extLst>
              <a:ext uri="{FF2B5EF4-FFF2-40B4-BE49-F238E27FC236}">
                <a16:creationId xmlns:a16="http://schemas.microsoft.com/office/drawing/2014/main" id="{734EAAD5-21B5-88DA-AD1C-13244E9C8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5511" y="3781424"/>
            <a:ext cx="1756803" cy="1756803"/>
          </a:xfrm>
          <a:prstGeom prst="rect">
            <a:avLst/>
          </a:prstGeom>
        </p:spPr>
      </p:pic>
    </p:spTree>
    <p:extLst>
      <p:ext uri="{BB962C8B-B14F-4D97-AF65-F5344CB8AC3E}">
        <p14:creationId xmlns:p14="http://schemas.microsoft.com/office/powerpoint/2010/main" val="412426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0E61E7F-BE6E-43CC-BEA4-590694C3C69D}"/>
              </a:ext>
            </a:extLst>
          </p:cNvPr>
          <p:cNvSpPr>
            <a:spLocks noGrp="1"/>
          </p:cNvSpPr>
          <p:nvPr>
            <p:ph idx="1"/>
          </p:nvPr>
        </p:nvSpPr>
        <p:spPr>
          <a:xfrm>
            <a:off x="705961" y="2409825"/>
            <a:ext cx="8891006" cy="2176489"/>
          </a:xfrm>
        </p:spPr>
        <p:txBody>
          <a:bodyPr/>
          <a:lstStyle/>
          <a:p>
            <a:r>
              <a:rPr lang="de-DE" dirty="0"/>
              <a:t>Unter folgendem Link finden Sie noch weitere Materialien sowie konkrete Übungen etc.</a:t>
            </a:r>
          </a:p>
          <a:p>
            <a:endParaRPr lang="de-DE" dirty="0"/>
          </a:p>
          <a:p>
            <a:endParaRPr lang="de-DE" dirty="0"/>
          </a:p>
          <a:p>
            <a:endParaRPr lang="de-DE" dirty="0"/>
          </a:p>
          <a:p>
            <a:endParaRPr lang="de-DE" dirty="0"/>
          </a:p>
        </p:txBody>
      </p:sp>
      <p:sp>
        <p:nvSpPr>
          <p:cNvPr id="3" name="Titel 2">
            <a:extLst>
              <a:ext uri="{FF2B5EF4-FFF2-40B4-BE49-F238E27FC236}">
                <a16:creationId xmlns:a16="http://schemas.microsoft.com/office/drawing/2014/main" id="{5DC5A579-5D75-EA26-98F1-ED76A9C9A5E8}"/>
              </a:ext>
            </a:extLst>
          </p:cNvPr>
          <p:cNvSpPr>
            <a:spLocks noGrp="1"/>
          </p:cNvSpPr>
          <p:nvPr>
            <p:ph type="title"/>
          </p:nvPr>
        </p:nvSpPr>
        <p:spPr/>
        <p:txBody>
          <a:bodyPr/>
          <a:lstStyle/>
          <a:p>
            <a:r>
              <a:rPr lang="de-DE" dirty="0" err="1"/>
              <a:t>Moodle</a:t>
            </a:r>
            <a:r>
              <a:rPr lang="de-DE" dirty="0"/>
              <a:t>-Kurs Deutsch</a:t>
            </a:r>
          </a:p>
        </p:txBody>
      </p:sp>
      <p:sp>
        <p:nvSpPr>
          <p:cNvPr id="4" name="Rectangle 1">
            <a:extLst>
              <a:ext uri="{FF2B5EF4-FFF2-40B4-BE49-F238E27FC236}">
                <a16:creationId xmlns:a16="http://schemas.microsoft.com/office/drawing/2014/main" id="{8FA1A432-22D4-5F7C-FC7D-F80A9C37F7B6}"/>
              </a:ext>
            </a:extLst>
          </p:cNvPr>
          <p:cNvSpPr>
            <a:spLocks noChangeArrowheads="1"/>
          </p:cNvSpPr>
          <p:nvPr/>
        </p:nvSpPr>
        <p:spPr bwMode="auto">
          <a:xfrm>
            <a:off x="693261" y="4847067"/>
            <a:ext cx="594883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r>
              <a:rPr lang="de-DE" altLang="de-DE" sz="2000" dirty="0">
                <a:solidFill>
                  <a:srgbClr val="00ACFF"/>
                </a:solidFill>
                <a:cs typeface="Arial" panose="020B0604020202020204" pitchFamily="34" charset="0"/>
                <a:hlinkClick r:id="rId2"/>
              </a:rPr>
              <a:t>https://moodle.ruhr-uni-bochum.de/course/view.php?id=69708</a:t>
            </a:r>
            <a:br>
              <a:rPr lang="de-DE" altLang="de-DE" sz="2000" dirty="0">
                <a:cs typeface="Arial" panose="020B0604020202020204" pitchFamily="34" charset="0"/>
              </a:rPr>
            </a:br>
            <a:r>
              <a:rPr lang="de-DE" altLang="de-DE" sz="2000" dirty="0" err="1">
                <a:solidFill>
                  <a:srgbClr val="2C363A"/>
                </a:solidFill>
                <a:cs typeface="Arial" panose="020B0604020202020204" pitchFamily="34" charset="0"/>
              </a:rPr>
              <a:t>Kursname</a:t>
            </a:r>
            <a:r>
              <a:rPr lang="de-DE" altLang="de-DE" sz="2000" dirty="0">
                <a:solidFill>
                  <a:srgbClr val="2C363A"/>
                </a:solidFill>
                <a:cs typeface="Arial" panose="020B0604020202020204" pitchFamily="34" charset="0"/>
              </a:rPr>
              <a:t>: </a:t>
            </a:r>
            <a:r>
              <a:rPr lang="de-DE" altLang="de-DE" sz="2000" dirty="0" err="1">
                <a:solidFill>
                  <a:srgbClr val="2C363A"/>
                </a:solidFill>
                <a:cs typeface="Arial" panose="020B0604020202020204" pitchFamily="34" charset="0"/>
              </a:rPr>
              <a:t>LerncrewRuhr</a:t>
            </a:r>
            <a:r>
              <a:rPr lang="de-DE" altLang="de-DE" sz="2000" dirty="0">
                <a:solidFill>
                  <a:srgbClr val="2C363A"/>
                </a:solidFill>
                <a:cs typeface="Arial" panose="020B0604020202020204" pitchFamily="34" charset="0"/>
              </a:rPr>
              <a:t> Deutsch (SoSe2026)</a:t>
            </a:r>
            <a:br>
              <a:rPr lang="de-DE" altLang="de-DE" sz="2000" dirty="0">
                <a:cs typeface="Arial" panose="020B0604020202020204" pitchFamily="34" charset="0"/>
              </a:rPr>
            </a:br>
            <a:r>
              <a:rPr lang="de-DE" altLang="de-DE" sz="2000" dirty="0">
                <a:solidFill>
                  <a:srgbClr val="2C363A"/>
                </a:solidFill>
                <a:cs typeface="Arial" panose="020B0604020202020204" pitchFamily="34" charset="0"/>
              </a:rPr>
              <a:t>Passwort: </a:t>
            </a:r>
            <a:r>
              <a:rPr lang="de-DE" altLang="de-DE" sz="2000" dirty="0" err="1">
                <a:solidFill>
                  <a:srgbClr val="2C363A"/>
                </a:solidFill>
                <a:cs typeface="Arial" panose="020B0604020202020204" pitchFamily="34" charset="0"/>
              </a:rPr>
              <a:t>LerncrewDeutsch</a:t>
            </a:r>
            <a:r>
              <a:rPr lang="de-DE" altLang="de-DE" sz="2000" dirty="0">
                <a:solidFill>
                  <a:srgbClr val="2C363A"/>
                </a:solidFill>
                <a:cs typeface="Arial" panose="020B0604020202020204" pitchFamily="34" charset="0"/>
              </a:rPr>
              <a:t>.</a:t>
            </a:r>
            <a:endParaRPr lang="de-DE" altLang="de-DE" sz="20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0" i="0" u="none" strike="noStrike" cap="none" normalizeH="0" baseline="0" dirty="0">
              <a:ln>
                <a:noFill/>
              </a:ln>
              <a:solidFill>
                <a:schemeClr val="tx1"/>
              </a:solidFill>
              <a:effectLst/>
              <a:cs typeface="Arial" panose="020B0604020202020204" pitchFamily="34" charset="0"/>
            </a:endParaRPr>
          </a:p>
        </p:txBody>
      </p:sp>
      <p:pic>
        <p:nvPicPr>
          <p:cNvPr id="6" name="Grafik 5">
            <a:extLst>
              <a:ext uri="{FF2B5EF4-FFF2-40B4-BE49-F238E27FC236}">
                <a16:creationId xmlns:a16="http://schemas.microsoft.com/office/drawing/2014/main" id="{16C8D41D-53C4-BDB5-253F-007BC56F1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700" y="4755233"/>
            <a:ext cx="2533650" cy="2533650"/>
          </a:xfrm>
          <a:prstGeom prst="rect">
            <a:avLst/>
          </a:prstGeom>
        </p:spPr>
      </p:pic>
    </p:spTree>
    <p:extLst>
      <p:ext uri="{BB962C8B-B14F-4D97-AF65-F5344CB8AC3E}">
        <p14:creationId xmlns:p14="http://schemas.microsoft.com/office/powerpoint/2010/main" val="148187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E499-DE9F-59F8-60CC-FFFF1DE2DBE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A96C485-5F7A-2625-1DA2-E39017ACAFEA}"/>
              </a:ext>
            </a:extLst>
          </p:cNvPr>
          <p:cNvSpPr>
            <a:spLocks noGrp="1"/>
          </p:cNvSpPr>
          <p:nvPr>
            <p:ph idx="1"/>
          </p:nvPr>
        </p:nvSpPr>
        <p:spPr>
          <a:xfrm>
            <a:off x="622300" y="2829636"/>
            <a:ext cx="4571999" cy="5201424"/>
          </a:xfrm>
        </p:spPr>
        <p:txBody>
          <a:bodyPr/>
          <a:lstStyle/>
          <a:p>
            <a:r>
              <a:rPr lang="de-DE" dirty="0"/>
              <a:t>EA</a:t>
            </a:r>
          </a:p>
          <a:p>
            <a:pPr marL="457200" indent="-457200">
              <a:buFont typeface="Arial" panose="020B0604020202020204" pitchFamily="34" charset="0"/>
              <a:buChar char="•"/>
            </a:pPr>
            <a:r>
              <a:rPr lang="de-DE" dirty="0"/>
              <a:t>Sichten Sie das Material zu ihren besprochenen Themenschwerpunkten</a:t>
            </a:r>
          </a:p>
          <a:p>
            <a:endParaRPr lang="de-DE" dirty="0"/>
          </a:p>
          <a:p>
            <a:pPr marL="457200" indent="-457200">
              <a:buFont typeface="Arial" panose="020B0604020202020204" pitchFamily="34" charset="0"/>
              <a:buChar char="•"/>
            </a:pPr>
            <a:r>
              <a:rPr lang="de-DE" dirty="0"/>
              <a:t>Wählen Sie eine Aufgabe aus, die Sie morgen mit ihren </a:t>
            </a:r>
            <a:r>
              <a:rPr lang="de-DE" dirty="0" err="1"/>
              <a:t>Schüler:innen</a:t>
            </a:r>
            <a:r>
              <a:rPr lang="de-DE" dirty="0"/>
              <a:t> </a:t>
            </a:r>
            <a:r>
              <a:rPr lang="de-DE"/>
              <a:t>aus ihrer </a:t>
            </a:r>
            <a:r>
              <a:rPr lang="de-DE" dirty="0"/>
              <a:t>Lerngruppe durchführen könnten</a:t>
            </a:r>
          </a:p>
          <a:p>
            <a:endParaRPr lang="de-DE" b="1" dirty="0"/>
          </a:p>
          <a:p>
            <a:endParaRPr lang="de-DE" b="1" dirty="0"/>
          </a:p>
          <a:p>
            <a:endParaRPr lang="de-DE" b="1" dirty="0"/>
          </a:p>
        </p:txBody>
      </p:sp>
      <p:sp>
        <p:nvSpPr>
          <p:cNvPr id="3" name="Titel 2">
            <a:extLst>
              <a:ext uri="{FF2B5EF4-FFF2-40B4-BE49-F238E27FC236}">
                <a16:creationId xmlns:a16="http://schemas.microsoft.com/office/drawing/2014/main" id="{A897BDAB-2036-CC9B-B56C-D4350D542D01}"/>
              </a:ext>
            </a:extLst>
          </p:cNvPr>
          <p:cNvSpPr>
            <a:spLocks noGrp="1"/>
          </p:cNvSpPr>
          <p:nvPr>
            <p:ph type="title"/>
          </p:nvPr>
        </p:nvSpPr>
        <p:spPr/>
        <p:txBody>
          <a:bodyPr/>
          <a:lstStyle/>
          <a:p>
            <a:br>
              <a:rPr lang="de-DE" dirty="0"/>
            </a:br>
            <a:r>
              <a:rPr lang="de-DE" dirty="0"/>
              <a:t>Arbeitsphase 2</a:t>
            </a:r>
          </a:p>
        </p:txBody>
      </p:sp>
      <p:sp>
        <p:nvSpPr>
          <p:cNvPr id="4" name="Inhaltsplatzhalter 1">
            <a:extLst>
              <a:ext uri="{FF2B5EF4-FFF2-40B4-BE49-F238E27FC236}">
                <a16:creationId xmlns:a16="http://schemas.microsoft.com/office/drawing/2014/main" id="{AD4D2397-8742-E8C0-FDE5-F3874ACA0355}"/>
              </a:ext>
            </a:extLst>
          </p:cNvPr>
          <p:cNvSpPr txBox="1">
            <a:spLocks/>
          </p:cNvSpPr>
          <p:nvPr/>
        </p:nvSpPr>
        <p:spPr>
          <a:xfrm>
            <a:off x="5422899" y="2795265"/>
            <a:ext cx="3967639" cy="3600986"/>
          </a:xfrm>
          <a:prstGeom prst="rect">
            <a:avLst/>
          </a:prstGeom>
        </p:spPr>
        <p:txBody>
          <a:bodyPr wrap="square" lIns="0" tIns="0" rIns="0" bIns="0">
            <a:spAutoFit/>
          </a:bodyPr>
          <a:lstStyle>
            <a:lvl1pPr marL="0">
              <a:defRPr sz="2600" b="0" i="0">
                <a:solidFill>
                  <a:srgbClr val="00345F"/>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dirty="0"/>
              <a:t>PA</a:t>
            </a:r>
          </a:p>
          <a:p>
            <a:pPr marL="457200" indent="-457200">
              <a:buFont typeface="Arial" panose="020B0604020202020204" pitchFamily="34" charset="0"/>
              <a:buChar char="•"/>
            </a:pPr>
            <a:r>
              <a:rPr lang="de-DE" dirty="0"/>
              <a:t>Stellen Sie sich ihr ausgewähltes Material/Aufgaben vor und begründen diese Auswahl </a:t>
            </a:r>
          </a:p>
          <a:p>
            <a:endParaRPr lang="de-DE" b="1" dirty="0"/>
          </a:p>
          <a:p>
            <a:endParaRPr lang="de-DE" b="1" dirty="0"/>
          </a:p>
          <a:p>
            <a:endParaRPr lang="de-DE" b="1" dirty="0"/>
          </a:p>
        </p:txBody>
      </p:sp>
    </p:spTree>
    <p:extLst>
      <p:ext uri="{BB962C8B-B14F-4D97-AF65-F5344CB8AC3E}">
        <p14:creationId xmlns:p14="http://schemas.microsoft.com/office/powerpoint/2010/main" val="1687078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161F9D-DB86-6F58-D703-A4852862846E}"/>
              </a:ext>
            </a:extLst>
          </p:cNvPr>
          <p:cNvSpPr>
            <a:spLocks noGrp="1"/>
          </p:cNvSpPr>
          <p:nvPr>
            <p:ph idx="1"/>
          </p:nvPr>
        </p:nvSpPr>
        <p:spPr>
          <a:xfrm>
            <a:off x="693261" y="2486025"/>
            <a:ext cx="7549039" cy="5583704"/>
          </a:xfrm>
        </p:spPr>
        <p:txBody>
          <a:bodyPr/>
          <a:lstStyle/>
          <a:p>
            <a:pPr marL="457200" indent="-457200">
              <a:buFont typeface="Arial" panose="020B0604020202020204" pitchFamily="34" charset="0"/>
              <a:buChar char="•"/>
            </a:pPr>
            <a:r>
              <a:rPr lang="de-DE" dirty="0"/>
              <a:t>Teil des Startchancenprogramms von Bund und Ländern</a:t>
            </a:r>
          </a:p>
          <a:p>
            <a:pPr marL="457200" indent="-457200">
              <a:buFont typeface="Arial" panose="020B0604020202020204" pitchFamily="34" charset="0"/>
              <a:buChar char="•"/>
            </a:pPr>
            <a:r>
              <a:rPr lang="de-DE" dirty="0"/>
              <a:t>Ziel </a:t>
            </a:r>
            <a:r>
              <a:rPr lang="de-DE" dirty="0">
                <a:sym typeface="Wingdings" pitchFamily="2" charset="2"/>
              </a:rPr>
              <a:t>-&gt;</a:t>
            </a:r>
            <a:r>
              <a:rPr lang="de-DE" dirty="0"/>
              <a:t> Stärkung von Bildungsgerechtigkeit im Ruhrgebiet</a:t>
            </a:r>
          </a:p>
          <a:p>
            <a:pPr marL="457200" indent="-457200">
              <a:buFont typeface="Arial" panose="020B0604020202020204" pitchFamily="34" charset="0"/>
              <a:buChar char="•"/>
            </a:pPr>
            <a:r>
              <a:rPr lang="de-DE" dirty="0"/>
              <a:t>Unterstützung von Startchancen-Schulen (Jahrgänge 1–6)</a:t>
            </a:r>
          </a:p>
          <a:p>
            <a:pPr marL="457200" indent="-457200">
              <a:buFont typeface="Arial" panose="020B0604020202020204" pitchFamily="34" charset="0"/>
              <a:buChar char="•"/>
            </a:pPr>
            <a:r>
              <a:rPr lang="de-DE" dirty="0"/>
              <a:t>Fokus </a:t>
            </a:r>
            <a:r>
              <a:rPr lang="de-DE" dirty="0">
                <a:sym typeface="Wingdings" pitchFamily="2" charset="2"/>
              </a:rPr>
              <a:t>-&gt;</a:t>
            </a:r>
            <a:r>
              <a:rPr lang="de-DE" dirty="0"/>
              <a:t> sprachliche und mathematische Basiskompetenzen sowie sozial-emotionale Kompetenzen </a:t>
            </a:r>
          </a:p>
          <a:p>
            <a:endParaRPr lang="de-DE" dirty="0"/>
          </a:p>
        </p:txBody>
      </p:sp>
      <p:sp>
        <p:nvSpPr>
          <p:cNvPr id="4" name="Titel 3">
            <a:extLst>
              <a:ext uri="{FF2B5EF4-FFF2-40B4-BE49-F238E27FC236}">
                <a16:creationId xmlns:a16="http://schemas.microsoft.com/office/drawing/2014/main" id="{8EDF177B-FA18-9260-E88B-F39CD89FAE18}"/>
              </a:ext>
            </a:extLst>
          </p:cNvPr>
          <p:cNvSpPr>
            <a:spLocks noGrp="1"/>
          </p:cNvSpPr>
          <p:nvPr>
            <p:ph type="title"/>
          </p:nvPr>
        </p:nvSpPr>
        <p:spPr/>
        <p:txBody>
          <a:bodyPr/>
          <a:lstStyle/>
          <a:p>
            <a:r>
              <a:rPr lang="de-DE" dirty="0"/>
              <a:t>Projektkontext </a:t>
            </a:r>
            <a:r>
              <a:rPr lang="de-DE" dirty="0" err="1"/>
              <a:t>Lerncrew</a:t>
            </a:r>
            <a:r>
              <a:rPr lang="de-DE" dirty="0"/>
              <a:t> Ruhr</a:t>
            </a:r>
          </a:p>
        </p:txBody>
      </p:sp>
      <p:sp>
        <p:nvSpPr>
          <p:cNvPr id="3" name="Title 1">
            <a:extLst>
              <a:ext uri="{FF2B5EF4-FFF2-40B4-BE49-F238E27FC236}">
                <a16:creationId xmlns:a16="http://schemas.microsoft.com/office/drawing/2014/main" id="{9209DD18-CE54-8CF6-5E6D-2ED677106F8D}"/>
              </a:ext>
            </a:extLst>
          </p:cNvPr>
          <p:cNvSpPr txBox="1">
            <a:spLocks/>
          </p:cNvSpPr>
          <p:nvPr/>
        </p:nvSpPr>
        <p:spPr>
          <a:xfrm>
            <a:off x="693261" y="1247346"/>
            <a:ext cx="8697278" cy="7346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639" dirty="0"/>
          </a:p>
        </p:txBody>
      </p:sp>
    </p:spTree>
    <p:extLst>
      <p:ext uri="{BB962C8B-B14F-4D97-AF65-F5344CB8AC3E}">
        <p14:creationId xmlns:p14="http://schemas.microsoft.com/office/powerpoint/2010/main" val="1303426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68ACFB-2AF1-AC8C-0079-D802DAF9EA28}"/>
              </a:ext>
            </a:extLst>
          </p:cNvPr>
          <p:cNvSpPr>
            <a:spLocks noGrp="1"/>
          </p:cNvSpPr>
          <p:nvPr>
            <p:ph idx="1"/>
          </p:nvPr>
        </p:nvSpPr>
        <p:spPr>
          <a:xfrm>
            <a:off x="693261" y="2409825"/>
            <a:ext cx="6710839" cy="2590799"/>
          </a:xfrm>
        </p:spPr>
        <p:txBody>
          <a:bodyPr/>
          <a:lstStyle/>
          <a:p>
            <a:pPr marL="457200" indent="-457200">
              <a:buFont typeface="Arial" panose="020B0604020202020204" pitchFamily="34" charset="0"/>
              <a:buChar char="•"/>
            </a:pPr>
            <a:r>
              <a:rPr lang="de-DE" dirty="0"/>
              <a:t>Offene Fragen </a:t>
            </a:r>
          </a:p>
          <a:p>
            <a:pPr marL="457200" indent="-457200">
              <a:buFont typeface="Arial" panose="020B0604020202020204" pitchFamily="34" charset="0"/>
              <a:buChar char="•"/>
            </a:pPr>
            <a:r>
              <a:rPr lang="de-DE" dirty="0"/>
              <a:t>Abstimmungs- und Klärungsbedarfe</a:t>
            </a:r>
          </a:p>
          <a:p>
            <a:pPr marL="457200" indent="-457200">
              <a:buFont typeface="Arial" panose="020B0604020202020204" pitchFamily="34" charset="0"/>
              <a:buChar char="•"/>
            </a:pPr>
            <a:endParaRPr lang="de-DE" dirty="0"/>
          </a:p>
        </p:txBody>
      </p:sp>
      <p:sp>
        <p:nvSpPr>
          <p:cNvPr id="4" name="Titel 3">
            <a:extLst>
              <a:ext uri="{FF2B5EF4-FFF2-40B4-BE49-F238E27FC236}">
                <a16:creationId xmlns:a16="http://schemas.microsoft.com/office/drawing/2014/main" id="{D45C9332-170A-9657-2299-E3B9B90D6C71}"/>
              </a:ext>
            </a:extLst>
          </p:cNvPr>
          <p:cNvSpPr>
            <a:spLocks noGrp="1"/>
          </p:cNvSpPr>
          <p:nvPr>
            <p:ph type="title"/>
          </p:nvPr>
        </p:nvSpPr>
        <p:spPr/>
        <p:txBody>
          <a:bodyPr/>
          <a:lstStyle/>
          <a:p>
            <a:r>
              <a:rPr lang="de-DE" dirty="0"/>
              <a:t>Austausch &amp; Rückfragen</a:t>
            </a:r>
          </a:p>
        </p:txBody>
      </p:sp>
    </p:spTree>
    <p:extLst>
      <p:ext uri="{BB962C8B-B14F-4D97-AF65-F5344CB8AC3E}">
        <p14:creationId xmlns:p14="http://schemas.microsoft.com/office/powerpoint/2010/main" val="667095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E93C0419-3D0C-4E28-F03C-67F4EBC2186C}"/>
              </a:ext>
            </a:extLst>
          </p:cNvPr>
          <p:cNvPicPr>
            <a:picLocks noGrp="1" noChangeAspect="1"/>
          </p:cNvPicPr>
          <p:nvPr>
            <p:ph idx="1"/>
          </p:nvPr>
        </p:nvPicPr>
        <p:blipFill>
          <a:blip r:embed="rId2"/>
          <a:stretch>
            <a:fillRect/>
          </a:stretch>
        </p:blipFill>
        <p:spPr>
          <a:xfrm>
            <a:off x="1556940" y="2042716"/>
            <a:ext cx="6969919" cy="4646613"/>
          </a:xfrm>
          <a:prstGeom prst="rect">
            <a:avLst/>
          </a:prstGeom>
        </p:spPr>
      </p:pic>
      <p:sp>
        <p:nvSpPr>
          <p:cNvPr id="3" name="Titel 2">
            <a:extLst>
              <a:ext uri="{FF2B5EF4-FFF2-40B4-BE49-F238E27FC236}">
                <a16:creationId xmlns:a16="http://schemas.microsoft.com/office/drawing/2014/main" id="{FEB4706E-DA86-ED51-2E7D-797AE217878C}"/>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7216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9B056B-508B-A007-FF05-8A19C6E6BEC8}"/>
              </a:ext>
            </a:extLst>
          </p:cNvPr>
          <p:cNvSpPr>
            <a:spLocks noGrp="1"/>
          </p:cNvSpPr>
          <p:nvPr>
            <p:ph idx="1"/>
          </p:nvPr>
        </p:nvSpPr>
        <p:spPr>
          <a:xfrm>
            <a:off x="693261" y="2166874"/>
            <a:ext cx="7168039" cy="5201424"/>
          </a:xfrm>
        </p:spPr>
        <p:txBody>
          <a:bodyPr/>
          <a:lstStyle/>
          <a:p>
            <a:pPr marL="457200" indent="-457200">
              <a:buFont typeface="Arial" panose="020B0604020202020204" pitchFamily="34" charset="0"/>
              <a:buChar char="•"/>
            </a:pPr>
            <a:r>
              <a:rPr lang="de-DE" dirty="0"/>
              <a:t>Qualifizierung und Supervision der studentischen </a:t>
            </a:r>
            <a:r>
              <a:rPr lang="de-DE" dirty="0" err="1"/>
              <a:t>Lernbegleiter:innen</a:t>
            </a:r>
            <a:r>
              <a:rPr lang="de-DE" dirty="0"/>
              <a:t> durch die Universitätsallianz Ruhr (Universität Duisburg-Essen, Ruhr-Universität Bochum und TU Dortmund)</a:t>
            </a:r>
          </a:p>
          <a:p>
            <a:pPr marL="457200" indent="-457200">
              <a:buFont typeface="Arial" panose="020B0604020202020204" pitchFamily="34" charset="0"/>
              <a:buChar char="•"/>
            </a:pPr>
            <a:r>
              <a:rPr lang="de-DE" dirty="0"/>
              <a:t>Didaktische und wissenschaftliche Ausgestaltung der Formate</a:t>
            </a:r>
          </a:p>
          <a:p>
            <a:pPr marL="457200" indent="-457200">
              <a:buFont typeface="Arial" panose="020B0604020202020204" pitchFamily="34" charset="0"/>
              <a:buChar char="•"/>
            </a:pPr>
            <a:r>
              <a:rPr lang="de-DE" dirty="0"/>
              <a:t>Zusammenarbeit mit Schulen und weiteren </a:t>
            </a:r>
            <a:r>
              <a:rPr lang="de-DE" dirty="0" err="1"/>
              <a:t>Projektakteur:innen</a:t>
            </a:r>
            <a:endParaRPr lang="de-DE" dirty="0"/>
          </a:p>
          <a:p>
            <a:endParaRPr lang="de-DE" dirty="0"/>
          </a:p>
        </p:txBody>
      </p:sp>
      <p:sp>
        <p:nvSpPr>
          <p:cNvPr id="3" name="Titel 2">
            <a:extLst>
              <a:ext uri="{FF2B5EF4-FFF2-40B4-BE49-F238E27FC236}">
                <a16:creationId xmlns:a16="http://schemas.microsoft.com/office/drawing/2014/main" id="{1953EE1B-A36C-8251-E7A1-58284A60A122}"/>
              </a:ext>
            </a:extLst>
          </p:cNvPr>
          <p:cNvSpPr>
            <a:spLocks noGrp="1"/>
          </p:cNvSpPr>
          <p:nvPr>
            <p:ph type="title"/>
          </p:nvPr>
        </p:nvSpPr>
        <p:spPr/>
        <p:txBody>
          <a:bodyPr/>
          <a:lstStyle/>
          <a:p>
            <a:r>
              <a:rPr lang="de-DE" dirty="0"/>
              <a:t>Rolle der Hochschulen im Projekt</a:t>
            </a:r>
          </a:p>
        </p:txBody>
      </p:sp>
    </p:spTree>
    <p:extLst>
      <p:ext uri="{BB962C8B-B14F-4D97-AF65-F5344CB8AC3E}">
        <p14:creationId xmlns:p14="http://schemas.microsoft.com/office/powerpoint/2010/main" val="2371534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93BE65-8CCF-87D1-2E5E-5682D55A2219}"/>
              </a:ext>
            </a:extLst>
          </p:cNvPr>
          <p:cNvSpPr>
            <a:spLocks noGrp="1"/>
          </p:cNvSpPr>
          <p:nvPr>
            <p:ph type="title"/>
          </p:nvPr>
        </p:nvSpPr>
        <p:spPr>
          <a:xfrm>
            <a:off x="693261" y="1465673"/>
            <a:ext cx="8697278" cy="553998"/>
          </a:xfrm>
        </p:spPr>
        <p:txBody>
          <a:bodyPr/>
          <a:lstStyle/>
          <a:p>
            <a:r>
              <a:rPr lang="de-DE" sz="3600" dirty="0"/>
              <a:t>Gemeinsame Projektleitung</a:t>
            </a:r>
          </a:p>
        </p:txBody>
      </p:sp>
      <p:sp>
        <p:nvSpPr>
          <p:cNvPr id="4" name="Inhaltsplatzhalter 3">
            <a:extLst>
              <a:ext uri="{FF2B5EF4-FFF2-40B4-BE49-F238E27FC236}">
                <a16:creationId xmlns:a16="http://schemas.microsoft.com/office/drawing/2014/main" id="{0945FAD8-88BF-D250-8B3F-85F63A2053D7}"/>
              </a:ext>
            </a:extLst>
          </p:cNvPr>
          <p:cNvSpPr>
            <a:spLocks noGrp="1"/>
          </p:cNvSpPr>
          <p:nvPr>
            <p:ph sz="half" idx="1"/>
          </p:nvPr>
        </p:nvSpPr>
        <p:spPr>
          <a:xfrm>
            <a:off x="573385" y="2610490"/>
            <a:ext cx="3544561" cy="1600438"/>
          </a:xfrm>
        </p:spPr>
        <p:txBody>
          <a:bodyPr/>
          <a:lstStyle/>
          <a:p>
            <a:r>
              <a:rPr lang="de-DE" dirty="0" err="1"/>
              <a:t>RuhrFutur</a:t>
            </a:r>
            <a:endParaRPr lang="de-DE" dirty="0"/>
          </a:p>
          <a:p>
            <a:endParaRPr lang="de-DE" dirty="0"/>
          </a:p>
          <a:p>
            <a:endParaRPr lang="de-DE" dirty="0"/>
          </a:p>
          <a:p>
            <a:endParaRPr lang="de-DE" dirty="0"/>
          </a:p>
        </p:txBody>
      </p:sp>
      <p:sp>
        <p:nvSpPr>
          <p:cNvPr id="5" name="Inhaltsplatzhalter 4">
            <a:extLst>
              <a:ext uri="{FF2B5EF4-FFF2-40B4-BE49-F238E27FC236}">
                <a16:creationId xmlns:a16="http://schemas.microsoft.com/office/drawing/2014/main" id="{7F86FD98-C670-5969-3F12-0E0C440033E7}"/>
              </a:ext>
            </a:extLst>
          </p:cNvPr>
          <p:cNvSpPr>
            <a:spLocks noGrp="1"/>
          </p:cNvSpPr>
          <p:nvPr>
            <p:ph sz="half" idx="2"/>
          </p:nvPr>
        </p:nvSpPr>
        <p:spPr>
          <a:xfrm>
            <a:off x="5272601" y="2646240"/>
            <a:ext cx="3544561" cy="1200329"/>
          </a:xfrm>
        </p:spPr>
        <p:txBody>
          <a:bodyPr/>
          <a:lstStyle/>
          <a:p>
            <a:r>
              <a:rPr lang="de-DE" dirty="0"/>
              <a:t>Universitätsallianz Ruhr </a:t>
            </a:r>
          </a:p>
          <a:p>
            <a:endParaRPr lang="de-DE" dirty="0"/>
          </a:p>
          <a:p>
            <a:endParaRPr lang="de-DE" dirty="0"/>
          </a:p>
        </p:txBody>
      </p:sp>
      <p:sp>
        <p:nvSpPr>
          <p:cNvPr id="9" name="Freeform 5">
            <a:extLst>
              <a:ext uri="{FF2B5EF4-FFF2-40B4-BE49-F238E27FC236}">
                <a16:creationId xmlns:a16="http://schemas.microsoft.com/office/drawing/2014/main" id="{F9444B0C-BD18-4D42-48B0-D5C8CCF4ECD3}"/>
              </a:ext>
            </a:extLst>
          </p:cNvPr>
          <p:cNvSpPr/>
          <p:nvPr/>
        </p:nvSpPr>
        <p:spPr>
          <a:xfrm>
            <a:off x="569906" y="3472137"/>
            <a:ext cx="2048272" cy="1254698"/>
          </a:xfrm>
          <a:custGeom>
            <a:avLst/>
            <a:gdLst/>
            <a:ahLst/>
            <a:cxnLst/>
            <a:rect l="l" t="t" r="r" b="b"/>
            <a:pathLst>
              <a:path w="5588173" h="2794087">
                <a:moveTo>
                  <a:pt x="0" y="0"/>
                </a:moveTo>
                <a:lnTo>
                  <a:pt x="5588173" y="0"/>
                </a:lnTo>
                <a:lnTo>
                  <a:pt x="5588173" y="2794087"/>
                </a:lnTo>
                <a:lnTo>
                  <a:pt x="0" y="2794087"/>
                </a:lnTo>
                <a:lnTo>
                  <a:pt x="0" y="0"/>
                </a:lnTo>
                <a:close/>
              </a:path>
            </a:pathLst>
          </a:custGeom>
          <a:blipFill>
            <a:blip r:embed="rId2"/>
            <a:stretch>
              <a:fillRect/>
            </a:stretch>
          </a:blipFill>
        </p:spPr>
        <p:txBody>
          <a:bodyPr/>
          <a:lstStyle/>
          <a:p>
            <a:endParaRPr lang="de-DE"/>
          </a:p>
        </p:txBody>
      </p:sp>
      <p:pic>
        <p:nvPicPr>
          <p:cNvPr id="10" name="Picture 6">
            <a:extLst>
              <a:ext uri="{FF2B5EF4-FFF2-40B4-BE49-F238E27FC236}">
                <a16:creationId xmlns:a16="http://schemas.microsoft.com/office/drawing/2014/main" id="{1F5BBBE7-4746-ACBB-D891-C7327AFF49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714" y="3472137"/>
            <a:ext cx="1970017" cy="7610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uhr-Universität Bochum">
            <a:extLst>
              <a:ext uri="{FF2B5EF4-FFF2-40B4-BE49-F238E27FC236}">
                <a16:creationId xmlns:a16="http://schemas.microsoft.com/office/drawing/2014/main" id="{F1409D15-4A40-CD31-5BF7-3814DB2DDF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714" y="4458674"/>
            <a:ext cx="1819730" cy="12119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B748BCA8-82D8-E209-1565-5422D53CC1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7714" y="5991225"/>
            <a:ext cx="2625990" cy="52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6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C01BB0-1DEB-F2F2-4DEB-EF219E702BE8}"/>
              </a:ext>
            </a:extLst>
          </p:cNvPr>
          <p:cNvSpPr>
            <a:spLocks noGrp="1"/>
          </p:cNvSpPr>
          <p:nvPr>
            <p:ph idx="1"/>
          </p:nvPr>
        </p:nvSpPr>
        <p:spPr>
          <a:xfrm>
            <a:off x="693261" y="2302525"/>
            <a:ext cx="5720239" cy="4001095"/>
          </a:xfrm>
        </p:spPr>
        <p:txBody>
          <a:bodyPr/>
          <a:lstStyle/>
          <a:p>
            <a:r>
              <a:rPr lang="de-DE" dirty="0"/>
              <a:t>Ruhr-Universität Bochum Germanistisches Institut </a:t>
            </a:r>
          </a:p>
          <a:p>
            <a:endParaRPr lang="de-DE" dirty="0"/>
          </a:p>
          <a:p>
            <a:r>
              <a:rPr lang="de-DE" dirty="0"/>
              <a:t> Zentrale Ansprechperson:</a:t>
            </a:r>
          </a:p>
          <a:p>
            <a:pPr marL="457200" indent="-457200">
              <a:buFont typeface="Arial" panose="020B0604020202020204" pitchFamily="34" charset="0"/>
              <a:buChar char="•"/>
            </a:pPr>
            <a:r>
              <a:rPr lang="de-DE" dirty="0"/>
              <a:t>Prof. Dr. Björn Rothstein (Prof. Germanistik)</a:t>
            </a:r>
          </a:p>
          <a:p>
            <a:pPr marL="457200" indent="-457200">
              <a:buFont typeface="Arial" panose="020B0604020202020204" pitchFamily="34" charset="0"/>
              <a:buChar char="•"/>
            </a:pPr>
            <a:r>
              <a:rPr lang="de-DE" dirty="0"/>
              <a:t>Dr. Henning Feldmann (PSE)</a:t>
            </a:r>
          </a:p>
          <a:p>
            <a:pPr marL="457200" indent="-457200">
              <a:buFont typeface="Arial" panose="020B0604020202020204" pitchFamily="34" charset="0"/>
              <a:buChar char="•"/>
            </a:pPr>
            <a:r>
              <a:rPr lang="de-DE" dirty="0"/>
              <a:t>Milena Mengel (Projektkoordinatorin RUB)</a:t>
            </a:r>
          </a:p>
          <a:p>
            <a:endParaRPr lang="de-DE" dirty="0"/>
          </a:p>
        </p:txBody>
      </p:sp>
      <p:sp>
        <p:nvSpPr>
          <p:cNvPr id="2" name="Titel 1">
            <a:extLst>
              <a:ext uri="{FF2B5EF4-FFF2-40B4-BE49-F238E27FC236}">
                <a16:creationId xmlns:a16="http://schemas.microsoft.com/office/drawing/2014/main" id="{F22B9F6B-BF10-C66A-DB37-8C220A674857}"/>
              </a:ext>
            </a:extLst>
          </p:cNvPr>
          <p:cNvSpPr>
            <a:spLocks noGrp="1"/>
          </p:cNvSpPr>
          <p:nvPr>
            <p:ph type="title"/>
          </p:nvPr>
        </p:nvSpPr>
        <p:spPr>
          <a:xfrm>
            <a:off x="693261" y="1571625"/>
            <a:ext cx="8697278" cy="1461801"/>
          </a:xfrm>
        </p:spPr>
        <p:txBody>
          <a:bodyPr/>
          <a:lstStyle/>
          <a:p>
            <a:r>
              <a:rPr lang="de-DE" dirty="0"/>
              <a:t>Hochschulprofil</a:t>
            </a:r>
          </a:p>
        </p:txBody>
      </p:sp>
      <p:pic>
        <p:nvPicPr>
          <p:cNvPr id="4" name="Grafik 3">
            <a:extLst>
              <a:ext uri="{FF2B5EF4-FFF2-40B4-BE49-F238E27FC236}">
                <a16:creationId xmlns:a16="http://schemas.microsoft.com/office/drawing/2014/main" id="{1408F517-1E6A-024F-15CB-44A6BE37B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47918" y="2763545"/>
            <a:ext cx="3688700" cy="2766659"/>
          </a:xfrm>
          <a:prstGeom prst="rect">
            <a:avLst/>
          </a:prstGeom>
        </p:spPr>
      </p:pic>
      <p:sp>
        <p:nvSpPr>
          <p:cNvPr id="6" name="Textfeld 5">
            <a:extLst>
              <a:ext uri="{FF2B5EF4-FFF2-40B4-BE49-F238E27FC236}">
                <a16:creationId xmlns:a16="http://schemas.microsoft.com/office/drawing/2014/main" id="{C8D66E56-33F6-6E3A-413D-5B497DF2CF0A}"/>
              </a:ext>
            </a:extLst>
          </p:cNvPr>
          <p:cNvSpPr txBox="1"/>
          <p:nvPr/>
        </p:nvSpPr>
        <p:spPr>
          <a:xfrm>
            <a:off x="6571139" y="6143625"/>
            <a:ext cx="2804460" cy="1261884"/>
          </a:xfrm>
          <a:prstGeom prst="rect">
            <a:avLst/>
          </a:prstGeom>
          <a:noFill/>
        </p:spPr>
        <p:txBody>
          <a:bodyPr wrap="square">
            <a:spAutoFit/>
          </a:bodyPr>
          <a:lstStyle/>
          <a:p>
            <a:r>
              <a:rPr lang="de-DE" altLang="de-DE" sz="2000" dirty="0">
                <a:solidFill>
                  <a:schemeClr val="tx2"/>
                </a:solidFill>
                <a:latin typeface="Arial" panose="020B0604020202020204" pitchFamily="34" charset="0"/>
              </a:rPr>
              <a:t>Bei Fragen, melden Sie sich gerne unter: </a:t>
            </a:r>
            <a:br>
              <a:rPr lang="de-DE" altLang="de-DE" sz="4400" dirty="0">
                <a:solidFill>
                  <a:schemeClr val="tx2"/>
                </a:solidFill>
                <a:latin typeface="Arial" panose="020B0604020202020204" pitchFamily="34" charset="0"/>
              </a:rPr>
            </a:br>
            <a:r>
              <a:rPr lang="de-DE" altLang="de-DE" sz="180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lerncrewruhr@ruhr-uni-bochum.de</a:t>
            </a:r>
            <a:endParaRPr lang="de-DE"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97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6EBC44C-7A93-F801-ECD8-2983EC3B04B7}"/>
              </a:ext>
            </a:extLst>
          </p:cNvPr>
          <p:cNvSpPr>
            <a:spLocks noGrp="1"/>
          </p:cNvSpPr>
          <p:nvPr>
            <p:ph idx="1"/>
          </p:nvPr>
        </p:nvSpPr>
        <p:spPr>
          <a:xfrm>
            <a:off x="693261" y="2023728"/>
            <a:ext cx="7999887" cy="4555093"/>
          </a:xfrm>
        </p:spPr>
        <p:txBody>
          <a:bodyPr/>
          <a:lstStyle/>
          <a:p>
            <a:pPr marL="457200" indent="-457200">
              <a:buFont typeface="Arial" panose="020B0604020202020204" pitchFamily="34" charset="0"/>
              <a:buChar char="•"/>
            </a:pPr>
            <a:r>
              <a:rPr lang="de-DE" dirty="0"/>
              <a:t>Materialien und Übungen zum Einsatz im Deutschunterricht </a:t>
            </a:r>
          </a:p>
          <a:p>
            <a:pPr marL="457200" indent="-457200">
              <a:buFont typeface="Arial" panose="020B0604020202020204" pitchFamily="34" charset="0"/>
              <a:buChar char="•"/>
            </a:pPr>
            <a:r>
              <a:rPr lang="de-DE" dirty="0"/>
              <a:t>Basismodul und Vertiefungsmodul </a:t>
            </a:r>
          </a:p>
          <a:p>
            <a:endParaRPr lang="de-DE" dirty="0"/>
          </a:p>
          <a:p>
            <a:r>
              <a:rPr lang="de-DE" sz="2800" dirty="0"/>
              <a:t>Anmeldung -&gt; </a:t>
            </a:r>
          </a:p>
          <a:p>
            <a:endParaRPr lang="de-DE" sz="2800" dirty="0"/>
          </a:p>
          <a:p>
            <a:endParaRPr lang="de-DE" sz="2800" dirty="0"/>
          </a:p>
          <a:p>
            <a:endParaRPr lang="de-DE" sz="2800" dirty="0"/>
          </a:p>
          <a:p>
            <a:endParaRPr lang="de-DE" sz="2800" dirty="0"/>
          </a:p>
          <a:p>
            <a:endParaRPr lang="de-DE" dirty="0"/>
          </a:p>
          <a:p>
            <a:endParaRPr lang="de-DE" dirty="0"/>
          </a:p>
        </p:txBody>
      </p:sp>
      <p:sp>
        <p:nvSpPr>
          <p:cNvPr id="3" name="Titel 2">
            <a:extLst>
              <a:ext uri="{FF2B5EF4-FFF2-40B4-BE49-F238E27FC236}">
                <a16:creationId xmlns:a16="http://schemas.microsoft.com/office/drawing/2014/main" id="{818C8599-250B-23D0-731D-528CEA28C954}"/>
              </a:ext>
            </a:extLst>
          </p:cNvPr>
          <p:cNvSpPr>
            <a:spLocks noGrp="1"/>
          </p:cNvSpPr>
          <p:nvPr>
            <p:ph type="title"/>
          </p:nvPr>
        </p:nvSpPr>
        <p:spPr/>
        <p:txBody>
          <a:bodyPr>
            <a:normAutofit fontScale="90000"/>
          </a:bodyPr>
          <a:lstStyle/>
          <a:p>
            <a:r>
              <a:rPr lang="de-DE" dirty="0" err="1"/>
              <a:t>Moodle</a:t>
            </a:r>
            <a:r>
              <a:rPr lang="de-DE" dirty="0"/>
              <a:t>-Kurs Deutsch</a:t>
            </a:r>
            <a:br>
              <a:rPr lang="de-DE" dirty="0"/>
            </a:br>
            <a:br>
              <a:rPr lang="de-DE" dirty="0"/>
            </a:br>
            <a:r>
              <a:rPr lang="de-DE" dirty="0"/>
              <a:t> </a:t>
            </a:r>
          </a:p>
        </p:txBody>
      </p:sp>
      <p:sp>
        <p:nvSpPr>
          <p:cNvPr id="6" name="Rectangle 3">
            <a:extLst>
              <a:ext uri="{FF2B5EF4-FFF2-40B4-BE49-F238E27FC236}">
                <a16:creationId xmlns:a16="http://schemas.microsoft.com/office/drawing/2014/main" id="{7B079609-34E5-50CC-7275-E56E20AF0AE5}"/>
              </a:ext>
            </a:extLst>
          </p:cNvPr>
          <p:cNvSpPr>
            <a:spLocks noChangeArrowheads="1"/>
          </p:cNvSpPr>
          <p:nvPr/>
        </p:nvSpPr>
        <p:spPr bwMode="auto">
          <a:xfrm>
            <a:off x="622300" y="3573930"/>
            <a:ext cx="6096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000" b="0" i="0" u="none" strike="noStrike" cap="none" normalizeH="0" baseline="0" dirty="0">
              <a:ln>
                <a:noFill/>
              </a:ln>
              <a:solidFill>
                <a:srgbClr val="00ACFF"/>
              </a:solidFill>
              <a:effectLst/>
              <a:cs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2000" dirty="0">
              <a:solidFill>
                <a:srgbClr val="00ACFF"/>
              </a:solidFill>
              <a:cs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a:ln>
                  <a:noFill/>
                </a:ln>
                <a:solidFill>
                  <a:srgbClr val="00ACFF"/>
                </a:solidFill>
                <a:effectLst/>
                <a:cs typeface="Arial" panose="020B0604020202020204" pitchFamily="34" charset="0"/>
                <a:hlinkClick r:id="rId2"/>
              </a:rPr>
              <a:t>https://moodle.ruhr-uni-bochum.de/course/view.php?id=69708</a:t>
            </a:r>
            <a:br>
              <a:rPr kumimoji="0" lang="de-DE" altLang="de-DE" sz="2000" b="0" i="0" u="none" strike="noStrike" cap="none" normalizeH="0" baseline="0" dirty="0">
                <a:ln>
                  <a:noFill/>
                </a:ln>
                <a:solidFill>
                  <a:schemeClr val="tx1"/>
                </a:solidFill>
                <a:effectLst/>
                <a:cs typeface="Arial" panose="020B0604020202020204" pitchFamily="34" charset="0"/>
              </a:rPr>
            </a:br>
            <a:r>
              <a:rPr kumimoji="0" lang="de-DE" altLang="de-DE" sz="2000" b="0" i="0" u="none" strike="noStrike" cap="none" normalizeH="0" baseline="0" dirty="0" err="1">
                <a:ln>
                  <a:noFill/>
                </a:ln>
                <a:solidFill>
                  <a:srgbClr val="2C363A"/>
                </a:solidFill>
                <a:effectLst/>
                <a:cs typeface="Arial" panose="020B0604020202020204" pitchFamily="34" charset="0"/>
              </a:rPr>
              <a:t>Kursname</a:t>
            </a:r>
            <a:r>
              <a:rPr kumimoji="0" lang="de-DE" altLang="de-DE" sz="2000" b="0" i="0" u="none" strike="noStrike" cap="none" normalizeH="0" baseline="0" dirty="0">
                <a:ln>
                  <a:noFill/>
                </a:ln>
                <a:solidFill>
                  <a:srgbClr val="2C363A"/>
                </a:solidFill>
                <a:effectLst/>
                <a:cs typeface="Arial" panose="020B0604020202020204" pitchFamily="34" charset="0"/>
              </a:rPr>
              <a:t>: </a:t>
            </a:r>
            <a:r>
              <a:rPr kumimoji="0" lang="de-DE" altLang="de-DE" sz="2000" b="0" i="0" u="none" strike="noStrike" cap="none" normalizeH="0" baseline="0" dirty="0" err="1">
                <a:ln>
                  <a:noFill/>
                </a:ln>
                <a:solidFill>
                  <a:srgbClr val="2C363A"/>
                </a:solidFill>
                <a:effectLst/>
                <a:cs typeface="Arial" panose="020B0604020202020204" pitchFamily="34" charset="0"/>
              </a:rPr>
              <a:t>LerncrewRuhr</a:t>
            </a:r>
            <a:r>
              <a:rPr kumimoji="0" lang="de-DE" altLang="de-DE" sz="2000" b="0" i="0" u="none" strike="noStrike" cap="none" normalizeH="0" baseline="0" dirty="0">
                <a:ln>
                  <a:noFill/>
                </a:ln>
                <a:solidFill>
                  <a:srgbClr val="2C363A"/>
                </a:solidFill>
                <a:effectLst/>
                <a:cs typeface="Arial" panose="020B0604020202020204" pitchFamily="34" charset="0"/>
              </a:rPr>
              <a:t> Deutsch (SoSe2026)</a:t>
            </a:r>
            <a:br>
              <a:rPr kumimoji="0" lang="de-DE" altLang="de-DE" sz="2000" b="0" i="0" u="none" strike="noStrike" cap="none" normalizeH="0" baseline="0" dirty="0">
                <a:ln>
                  <a:noFill/>
                </a:ln>
                <a:solidFill>
                  <a:schemeClr val="tx1"/>
                </a:solidFill>
                <a:effectLst/>
                <a:cs typeface="Arial" panose="020B0604020202020204" pitchFamily="34" charset="0"/>
              </a:rPr>
            </a:br>
            <a:r>
              <a:rPr kumimoji="0" lang="de-DE" altLang="de-DE" sz="2000" b="0" i="0" u="none" strike="noStrike" cap="none" normalizeH="0" baseline="0" dirty="0">
                <a:ln>
                  <a:noFill/>
                </a:ln>
                <a:solidFill>
                  <a:srgbClr val="2C363A"/>
                </a:solidFill>
                <a:effectLst/>
                <a:cs typeface="Arial" panose="020B0604020202020204" pitchFamily="34" charset="0"/>
              </a:rPr>
              <a:t>Passwort: </a:t>
            </a:r>
            <a:r>
              <a:rPr kumimoji="0" lang="de-DE" altLang="de-DE" sz="2000" b="0" i="0" u="none" strike="noStrike" cap="none" normalizeH="0" baseline="0" dirty="0" err="1">
                <a:ln>
                  <a:noFill/>
                </a:ln>
                <a:solidFill>
                  <a:srgbClr val="2C363A"/>
                </a:solidFill>
                <a:effectLst/>
                <a:cs typeface="Arial" panose="020B0604020202020204" pitchFamily="34" charset="0"/>
              </a:rPr>
              <a:t>LerncrewDeutsch</a:t>
            </a:r>
            <a:r>
              <a:rPr kumimoji="0" lang="de-DE" altLang="de-DE" sz="2000" b="0" i="0" u="none" strike="noStrike" cap="none" normalizeH="0" baseline="0" dirty="0">
                <a:ln>
                  <a:noFill/>
                </a:ln>
                <a:solidFill>
                  <a:srgbClr val="2C363A"/>
                </a:solidFill>
                <a:effectLst/>
                <a:cs typeface="Arial" panose="020B0604020202020204" pitchFamily="34" charset="0"/>
              </a:rPr>
              <a:t>.</a:t>
            </a:r>
            <a:endParaRPr kumimoji="0" lang="de-DE" altLang="de-DE" sz="2000" b="0" i="0" u="none" strike="noStrike" cap="none" normalizeH="0" baseline="0" dirty="0">
              <a:ln>
                <a:noFill/>
              </a:ln>
              <a:solidFill>
                <a:schemeClr val="tx1"/>
              </a:solidFill>
              <a:effectLst/>
              <a:cs typeface="Arial" panose="020B0604020202020204" pitchFamily="34" charset="0"/>
            </a:endParaRPr>
          </a:p>
        </p:txBody>
      </p:sp>
      <p:pic>
        <p:nvPicPr>
          <p:cNvPr id="10" name="Grafik 9">
            <a:extLst>
              <a:ext uri="{FF2B5EF4-FFF2-40B4-BE49-F238E27FC236}">
                <a16:creationId xmlns:a16="http://schemas.microsoft.com/office/drawing/2014/main" id="{DC2ECC3E-CB4B-28F8-8DE7-8C57E9079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021" y="3812227"/>
            <a:ext cx="2857500" cy="2857500"/>
          </a:xfrm>
          <a:prstGeom prst="rect">
            <a:avLst/>
          </a:prstGeom>
        </p:spPr>
      </p:pic>
    </p:spTree>
    <p:extLst>
      <p:ext uri="{BB962C8B-B14F-4D97-AF65-F5344CB8AC3E}">
        <p14:creationId xmlns:p14="http://schemas.microsoft.com/office/powerpoint/2010/main" val="4200311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3B0246-7C12-ED0B-715A-4F1F25B32308}"/>
              </a:ext>
            </a:extLst>
          </p:cNvPr>
          <p:cNvSpPr>
            <a:spLocks noGrp="1"/>
          </p:cNvSpPr>
          <p:nvPr>
            <p:ph idx="1"/>
          </p:nvPr>
        </p:nvSpPr>
        <p:spPr>
          <a:xfrm>
            <a:off x="693261" y="2511121"/>
            <a:ext cx="6787039" cy="4775504"/>
          </a:xfrm>
        </p:spPr>
        <p:txBody>
          <a:bodyPr>
            <a:noAutofit/>
          </a:bodyPr>
          <a:lstStyle/>
          <a:p>
            <a:pPr marL="342900" indent="-342900">
              <a:buFont typeface="Arial" panose="020B0604020202020204" pitchFamily="34" charset="0"/>
              <a:buChar char="•"/>
            </a:pPr>
            <a:r>
              <a:rPr lang="de-DE" sz="2400" dirty="0"/>
              <a:t>Teilnahme jeden Donnerstag zwischen 16 - 16.45 Uhr möglich</a:t>
            </a:r>
          </a:p>
          <a:p>
            <a:pPr marL="342900" indent="-342900">
              <a:buFont typeface="Arial" panose="020B0604020202020204" pitchFamily="34" charset="0"/>
              <a:buChar char="•"/>
            </a:pPr>
            <a:r>
              <a:rPr lang="de-DE" sz="2400" dirty="0"/>
              <a:t>Vorherige Anmeldung nötig </a:t>
            </a:r>
          </a:p>
          <a:p>
            <a:pPr marL="342900" indent="-342900">
              <a:buFont typeface="Arial" panose="020B0604020202020204" pitchFamily="34" charset="0"/>
              <a:buChar char="•"/>
            </a:pPr>
            <a:r>
              <a:rPr lang="de-DE" sz="2400" dirty="0"/>
              <a:t>Fallbeschreibung bis 18 Uhr am Vortag der Supervision hochladen</a:t>
            </a:r>
          </a:p>
          <a:p>
            <a:pPr marL="342900" indent="-342900">
              <a:buFont typeface="Arial" panose="020B0604020202020204" pitchFamily="34" charset="0"/>
              <a:buChar char="•"/>
            </a:pPr>
            <a:r>
              <a:rPr lang="de-DE" sz="2400" dirty="0"/>
              <a:t>Vergütung </a:t>
            </a:r>
          </a:p>
          <a:p>
            <a:pPr marL="342900" indent="-342900">
              <a:buFont typeface="Arial" panose="020B0604020202020204" pitchFamily="34" charset="0"/>
              <a:buChar char="•"/>
            </a:pPr>
            <a:r>
              <a:rPr lang="de-DE" sz="2400" dirty="0"/>
              <a:t>2 Sitzungen im Schulhalbjahr Pflicht </a:t>
            </a:r>
          </a:p>
          <a:p>
            <a:endParaRPr lang="de-DE" sz="1820" dirty="0"/>
          </a:p>
          <a:p>
            <a:r>
              <a:rPr lang="de-DE" dirty="0"/>
              <a:t>Anmeldung -&gt;</a:t>
            </a:r>
          </a:p>
          <a:p>
            <a:endParaRPr lang="de-DE" sz="1820" dirty="0"/>
          </a:p>
          <a:p>
            <a:r>
              <a:rPr lang="de-DE" sz="2000" dirty="0">
                <a:hlinkClick r:id="rId2"/>
              </a:rPr>
              <a:t>https://moodle.ruhr-uni-bochum.de/course/section.php?id=8418820</a:t>
            </a:r>
            <a:endParaRPr lang="de-DE" sz="2000" dirty="0"/>
          </a:p>
          <a:p>
            <a:r>
              <a:rPr lang="de-DE" sz="2000" dirty="0" err="1"/>
              <a:t>Kursname</a:t>
            </a:r>
            <a:r>
              <a:rPr lang="de-DE" sz="2000" dirty="0"/>
              <a:t>: </a:t>
            </a:r>
            <a:r>
              <a:rPr lang="de-DE" sz="2000" dirty="0" err="1"/>
              <a:t>LerncrewRuhr</a:t>
            </a:r>
            <a:r>
              <a:rPr lang="de-DE" sz="2000" dirty="0"/>
              <a:t> (</a:t>
            </a:r>
            <a:r>
              <a:rPr lang="de-DE" sz="2000" dirty="0" err="1"/>
              <a:t>Lerncrew</a:t>
            </a:r>
            <a:r>
              <a:rPr lang="de-DE" sz="2000" dirty="0"/>
              <a:t> Ruhr-WiSe2025/26)</a:t>
            </a:r>
            <a:br>
              <a:rPr lang="de-DE" sz="2000" dirty="0"/>
            </a:br>
            <a:r>
              <a:rPr lang="de-DE" sz="2000" dirty="0"/>
              <a:t>Passwort: LerncrewRuhr2026</a:t>
            </a:r>
          </a:p>
          <a:p>
            <a:endParaRPr lang="de-DE" sz="1820" dirty="0"/>
          </a:p>
          <a:p>
            <a:endParaRPr lang="de-DE" sz="1820" dirty="0"/>
          </a:p>
          <a:p>
            <a:endParaRPr lang="de-DE" sz="1820" dirty="0"/>
          </a:p>
        </p:txBody>
      </p:sp>
      <p:sp>
        <p:nvSpPr>
          <p:cNvPr id="2" name="Titel 1">
            <a:extLst>
              <a:ext uri="{FF2B5EF4-FFF2-40B4-BE49-F238E27FC236}">
                <a16:creationId xmlns:a16="http://schemas.microsoft.com/office/drawing/2014/main" id="{2253D68C-E593-1FC1-2C19-D697D1C2CACA}"/>
              </a:ext>
            </a:extLst>
          </p:cNvPr>
          <p:cNvSpPr>
            <a:spLocks noGrp="1"/>
          </p:cNvSpPr>
          <p:nvPr>
            <p:ph type="title"/>
          </p:nvPr>
        </p:nvSpPr>
        <p:spPr>
          <a:xfrm>
            <a:off x="693261" y="1568186"/>
            <a:ext cx="8697278" cy="1461801"/>
          </a:xfrm>
        </p:spPr>
        <p:txBody>
          <a:bodyPr/>
          <a:lstStyle/>
          <a:p>
            <a:r>
              <a:rPr lang="de-DE" dirty="0" err="1"/>
              <a:t>Moodle</a:t>
            </a:r>
            <a:r>
              <a:rPr lang="de-DE" dirty="0"/>
              <a:t>-Kurs &amp; Supervisionen</a:t>
            </a:r>
          </a:p>
        </p:txBody>
      </p:sp>
      <p:pic>
        <p:nvPicPr>
          <p:cNvPr id="5" name="Grafik 4">
            <a:extLst>
              <a:ext uri="{FF2B5EF4-FFF2-40B4-BE49-F238E27FC236}">
                <a16:creationId xmlns:a16="http://schemas.microsoft.com/office/drawing/2014/main" id="{9665A53E-7726-5942-F973-2F8964D03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300" y="5368925"/>
            <a:ext cx="1917700" cy="1917700"/>
          </a:xfrm>
          <a:prstGeom prst="rect">
            <a:avLst/>
          </a:prstGeom>
        </p:spPr>
      </p:pic>
    </p:spTree>
    <p:extLst>
      <p:ext uri="{BB962C8B-B14F-4D97-AF65-F5344CB8AC3E}">
        <p14:creationId xmlns:p14="http://schemas.microsoft.com/office/powerpoint/2010/main" val="164858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801344-7260-2FB8-7772-A79219DE5EBF}"/>
              </a:ext>
            </a:extLst>
          </p:cNvPr>
          <p:cNvSpPr>
            <a:spLocks noGrp="1"/>
          </p:cNvSpPr>
          <p:nvPr>
            <p:ph idx="1"/>
          </p:nvPr>
        </p:nvSpPr>
        <p:spPr>
          <a:xfrm>
            <a:off x="2908300" y="2505824"/>
            <a:ext cx="5452109" cy="1231106"/>
          </a:xfrm>
        </p:spPr>
        <p:txBody>
          <a:bodyPr/>
          <a:lstStyle/>
          <a:p>
            <a:endParaRPr lang="de-DE" sz="2800" dirty="0">
              <a:cs typeface="Times New Roman" panose="02020603050405020304" pitchFamily="18" charset="0"/>
            </a:endParaRPr>
          </a:p>
          <a:p>
            <a:endParaRPr lang="de-DE" dirty="0">
              <a:cs typeface="Times New Roman" panose="02020603050405020304" pitchFamily="18" charset="0"/>
            </a:endParaRPr>
          </a:p>
          <a:p>
            <a:endParaRPr lang="de-DE" dirty="0"/>
          </a:p>
        </p:txBody>
      </p:sp>
      <p:sp>
        <p:nvSpPr>
          <p:cNvPr id="3" name="Titel 2">
            <a:extLst>
              <a:ext uri="{FF2B5EF4-FFF2-40B4-BE49-F238E27FC236}">
                <a16:creationId xmlns:a16="http://schemas.microsoft.com/office/drawing/2014/main" id="{30916632-173A-B80F-325A-0AEA2664DA5F}"/>
              </a:ext>
            </a:extLst>
          </p:cNvPr>
          <p:cNvSpPr>
            <a:spLocks noGrp="1"/>
          </p:cNvSpPr>
          <p:nvPr>
            <p:ph type="title"/>
          </p:nvPr>
        </p:nvSpPr>
        <p:spPr/>
        <p:txBody>
          <a:bodyPr/>
          <a:lstStyle/>
          <a:p>
            <a:br>
              <a:rPr lang="de-DE" dirty="0"/>
            </a:br>
            <a:endParaRPr lang="de-DE" dirty="0"/>
          </a:p>
        </p:txBody>
      </p:sp>
      <p:pic>
        <p:nvPicPr>
          <p:cNvPr id="4" name="Grafik 3">
            <a:extLst>
              <a:ext uri="{FF2B5EF4-FFF2-40B4-BE49-F238E27FC236}">
                <a16:creationId xmlns:a16="http://schemas.microsoft.com/office/drawing/2014/main" id="{906EE1BF-461F-6CF7-E2F1-702C10456366}"/>
              </a:ext>
            </a:extLst>
          </p:cNvPr>
          <p:cNvPicPr>
            <a:picLocks noChangeAspect="1"/>
          </p:cNvPicPr>
          <p:nvPr/>
        </p:nvPicPr>
        <p:blipFill>
          <a:blip r:embed="rId2"/>
          <a:stretch>
            <a:fillRect/>
          </a:stretch>
        </p:blipFill>
        <p:spPr>
          <a:xfrm>
            <a:off x="1723391" y="2064364"/>
            <a:ext cx="6981579" cy="4654386"/>
          </a:xfrm>
          <a:prstGeom prst="rect">
            <a:avLst/>
          </a:prstGeom>
        </p:spPr>
      </p:pic>
    </p:spTree>
    <p:extLst>
      <p:ext uri="{BB962C8B-B14F-4D97-AF65-F5344CB8AC3E}">
        <p14:creationId xmlns:p14="http://schemas.microsoft.com/office/powerpoint/2010/main" val="3241916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1163</Words>
  <Application>Microsoft Macintosh PowerPoint</Application>
  <PresentationFormat>Benutzerdefiniert</PresentationFormat>
  <Paragraphs>169</Paragraphs>
  <Slides>31</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31</vt:i4>
      </vt:variant>
    </vt:vector>
  </HeadingPairs>
  <TitlesOfParts>
    <vt:vector size="40" baseType="lpstr">
      <vt:lpstr>-apple-system</vt:lpstr>
      <vt:lpstr>Aptos</vt:lpstr>
      <vt:lpstr>Aptos Display</vt:lpstr>
      <vt:lpstr>Arial</vt:lpstr>
      <vt:lpstr>Calibri</vt:lpstr>
      <vt:lpstr>Canva Sans Bold</vt:lpstr>
      <vt:lpstr>Times New Roman</vt:lpstr>
      <vt:lpstr>Wingdings</vt:lpstr>
      <vt:lpstr>Office Theme</vt:lpstr>
      <vt:lpstr> </vt:lpstr>
      <vt:lpstr>Agenda</vt:lpstr>
      <vt:lpstr>Projektkontext Lerncrew Ruhr</vt:lpstr>
      <vt:lpstr>Rolle der Hochschulen im Projekt</vt:lpstr>
      <vt:lpstr>Gemeinsame Projektleitung</vt:lpstr>
      <vt:lpstr>Hochschulprofil</vt:lpstr>
      <vt:lpstr>Moodle-Kurs Deutsch   </vt:lpstr>
      <vt:lpstr>Moodle-Kurs &amp; Supervisionen</vt:lpstr>
      <vt:lpstr> </vt:lpstr>
      <vt:lpstr> </vt:lpstr>
      <vt:lpstr> Arbeitsphase 1 </vt:lpstr>
      <vt:lpstr> Basismodul - Fachlicher Input Deutsch   </vt:lpstr>
      <vt:lpstr>Bedeutung des Wortschatzes</vt:lpstr>
      <vt:lpstr>Bedeutung des Wortschatzes – ein Beispiel</vt:lpstr>
      <vt:lpstr>Bedeutung des Wortschatzes – ein Beispiel</vt:lpstr>
      <vt:lpstr>Bedeutung des Wortschatzes – ein Beispiel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Arbeitsphase 2</vt:lpstr>
      <vt:lpstr>PowerPoint-Präsentation</vt:lpstr>
      <vt:lpstr>Material Mehrsprachigkeit</vt:lpstr>
      <vt:lpstr>Moodle-Kurs Deutsch</vt:lpstr>
      <vt:lpstr> Arbeitsphase 2</vt:lpstr>
      <vt:lpstr>Austausch &amp; Rückfragen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Beate Schiller</dc:creator>
  <cp:lastModifiedBy>Mengel, Milena</cp:lastModifiedBy>
  <cp:revision>11</cp:revision>
  <dcterms:created xsi:type="dcterms:W3CDTF">2026-01-20T10:52:04Z</dcterms:created>
  <dcterms:modified xsi:type="dcterms:W3CDTF">2026-04-27T09:42:04Z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2023-10-30T00:00:00Z</vt:filetime>
  </property>
  <property fmtid="{D5CDD505-2E9C-101B-9397-08002B2CF9AE}" pid="3" name="Creator">
    <vt:lpwstr>onlyoffice/7.5.0.125</vt:lpwstr>
  </property>
  <property fmtid="{D5CDD505-2E9C-101B-9397-08002B2CF9AE}" pid="4" name="LastSaved">
    <vt:filetime>2026-01-20T00:00:00Z</vt:filetime>
  </property>
  <property fmtid="{D5CDD505-2E9C-101B-9397-08002B2CF9AE}" pid="5" name="Producer">
    <vt:lpwstr>onlyoffice/7.5.0.125</vt:lpwstr>
  </property>
</Properties>
</file>